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ink/ink10.xml" ContentType="application/inkml+xml"/>
  <Override PartName="/ppt/ink/ink1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18"/>
  </p:notesMasterIdLst>
  <p:sldIdLst>
    <p:sldId id="256" r:id="rId2"/>
    <p:sldId id="263" r:id="rId3"/>
    <p:sldId id="264" r:id="rId4"/>
    <p:sldId id="268" r:id="rId5"/>
    <p:sldId id="270" r:id="rId6"/>
    <p:sldId id="273" r:id="rId7"/>
    <p:sldId id="277" r:id="rId8"/>
    <p:sldId id="279" r:id="rId9"/>
    <p:sldId id="282" r:id="rId10"/>
    <p:sldId id="261" r:id="rId11"/>
    <p:sldId id="283" r:id="rId12"/>
    <p:sldId id="284" r:id="rId13"/>
    <p:sldId id="285" r:id="rId14"/>
    <p:sldId id="286" r:id="rId15"/>
    <p:sldId id="288" r:id="rId16"/>
    <p:sldId id="28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4" autoAdjust="0"/>
    <p:restoredTop sz="94660"/>
  </p:normalViewPr>
  <p:slideViewPr>
    <p:cSldViewPr snapToGrid="0">
      <p:cViewPr varScale="1">
        <p:scale>
          <a:sx n="82" d="100"/>
          <a:sy n="82" d="100"/>
        </p:scale>
        <p:origin x="7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1T09:37:31.01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1 183,'4'0,"11"0,11 0,6 0,1 0,5 0,9 0,0 0,-3 0,0 0,-3 0,-5 0,-3 0,-3 0,-3 0,4 0,0 0,0 0,-2 0,0 0,3 0,0 0,0 0,-2-4,-1-2,-1 0,-1 2,-1-4,0 0,-1 2,1 1,0 2,4 1,-3-3,-2-2,0 2,4 0,2 2,4-3,0-1,0 2,-3 0,3 2,-1-3,-2-5,3 0,0 1,3 2,-1 3,-3 3,-1-4,-3 0,-2 1,-2 1,0 1,0 1,-1 2,1 0,-1 0,1 0,-1 0,1 0,0 1,0 3,0 2,0 4,-5 5,-5 3,-6 5,-9-3,-4 0,-7 1,-1 2,-3-4,-4 0,-3-4,2 0,4 2,0-1,-1-4,6-4,9-4,9-1,8-3,6 0,3 0,-3-1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12:09:32.956"/>
    </inkml:context>
    <inkml:brush xml:id="br0">
      <inkml:brushProperty name="width" value="0.35" units="cm"/>
      <inkml:brushProperty name="height" value="0.35" units="cm"/>
      <inkml:brushProperty name="color" value="#FFFFFF"/>
    </inkml:brush>
  </inkml:definitions>
  <inkml:trace contextRef="#ctx0" brushRef="#br0">0 913 24575,'40'38'0,"1"-2"0,2-1 0,1-3 0,2-1 0,1-2 0,1-3 0,1-1 0,1-3 0,69 21 0,-28-21 0,110 12 0,-151-27 0,-17-2 0,1-1 0,-1-1 0,1-2 0,-1-1 0,1-2 0,-1-2 0,0 0 0,53-15 0,6-6 0,-55 17 0,35-14 0,-41 13 0,-1 1 0,1 1 0,35-2 0,-12 1 0,21 0 0,1 3 0,93 7 0,-55 0 0,-83-3 0,0 1 0,0 2 0,-1 1 0,1 2 0,-1 0 0,32 11 0,-34-8 0,39 7 0,5 0 0,-11-1 0,110 9 0,34 8 0,16 10 0,-201-37 0,1-2 0,-1 0 0,1-2 0,0 0 0,0-1 0,-1-1 0,40-9 0,-55 9 0,-1-1 0,1 0 0,0 0 0,0 0 0,-1 0 0,0-1 0,0 0 0,0 0 0,0 0 0,0 0 0,-1 0 0,0-1 0,0 0 0,0 1 0,-1-1 0,1 0 0,-1-1 0,0 1 0,0 0 0,0-7 0,0 5 0,0 0 0,-1-1 0,0 1 0,0 0 0,-1-1 0,0 1 0,0-1 0,-1 1 0,1-1 0,-2 1 0,1 0 0,-1 0 0,0 0 0,-6-12 0,-12-19 0,-31-51 0,45 80 0,-1 0 0,0 0 0,0 0 0,-1 1 0,0 0 0,-15-11 0,16 15 0,1 1 0,-1 0 0,0 0 0,0 1 0,0-1 0,0 1 0,-1 1 0,1 0 0,-1 0 0,1 0 0,0 1 0,-1 0 0,-9 1 0,-13 3 0,-56 14 0,72-15 0,-12 3 0,-3 2 0,0-2 0,0-1 0,-40 2 0,48-5 0,-1 0 0,-26 7 0,26-4 0,0-1 0,-24 1 0,-81-6 0,70-1 0,1 3 0,-78 10 0,-150 21 0,79-12 0,60-7 0,-61 11 0,-96 7 0,280-30 0,-29 5 0,-59 13 0,70-10 0,-1-1 0,-73 2 0,-300-12 0,387 4 0,0 0 0,0 2 0,0 0 0,0 2 0,1 2 0,0 0 0,-39 18 0,49-20 0,10-4 0,0 0 0,0 1 0,0 0 0,0 0 0,-7 5 0,12-8 0,0 0 0,1 1 0,-1-1 0,1 1 0,0-1 0,-1 1 0,1-1 0,-1 1 0,1-1 0,0 1 0,-1 0 0,1-1 0,0 1 0,0-1 0,-1 1 0,1 0 0,0-1 0,0 1 0,0 0 0,0-1 0,0 1 0,0 0 0,0 0 0,0 0 0,1 1 0,0-1 0,-1 0 0,1 0 0,0 1 0,0-1 0,-1 0 0,1 0 0,0 0 0,0 0 0,0 0 0,0 0 0,1-1 0,-1 1 0,2 1 0,23 12 0,1-2 0,0-1 0,1-1 0,0-1 0,1-1 0,38 4 0,16 6 0,-44-9 0,1-3 0,72 4 0,84-12 0,-69-1 0,-55 3 0,32 1 0,140-18 0,-178 11 0,112 3 0,-6 1 0,21-21 0,-111 13 0,-12 1 0,71-1 0,-84 11 0,-11 0 0,0-2 0,0-2 0,49-9 0,-10 0 0,12-3 0,-58 9 0,0 1 0,1 2 0,-1 2 0,46 4 0,0-1 0,-62-1 0,27-1 0,-47 0 0,-1 0 0,1-1 0,0 1 0,0-1 0,0 0 0,-1 0 0,1 0 0,-1 0 0,1 0 0,0 0 0,-1-1 0,0 1 0,4-4 0,-5 5 0,-1-1 0,1 0 0,-1 0 0,0 0 0,1 0 0,-1 0 0,0 0 0,1 0 0,-1 0 0,0 0 0,0 0 0,0 0 0,0 0 0,0 0 0,0 0 0,0 0 0,0 0 0,0 0 0,0 0 0,-1 0 0,1 0 0,0 0 0,-1 0 0,1 0 0,-1 0 0,1 1 0,-1-1 0,1 0 0,-1 0 0,0 0 0,1 1 0,-1-1 0,0 0 0,0 1 0,-1-2 0,-34-27 0,28 23 0,8 6 0,-1 0 0,1-1 0,-1 1 0,1 0 0,0 0 0,-1-1 0,1 1 0,-1 0 0,1-1 0,-1 1 0,1 0 0,0-1 0,-1 1 0,1-1 0,0 1 0,-1 0 0,1-1 0,0 1 0,0-1 0,0 1 0,-1-1 0,1 1 0,0-1 0,0 1 0,0-1 0,0 1 0,0-1 0,0 1 0,0-1 0,0 1 0,0-1 0,0 0 0,0 1 0,0-1 0,19-6 0,29 8 0,34 12 0,-54-8 0,52 5 0,-52-10 0,-16-1 0,0 2 0,0-1 0,0 1 0,0 1 0,18 5 0,-20-2 0,-21-4 0,-23-4 0,27 2 0,-387-89 0,330 68 0,46 14 0,0 1 0,-1 2 0,-24-5 0,10 2 0,-1 0 0,1-2 0,-37-17 0,30 11 0,-57-14 0,-174-49 0,35 8 0,190 59 0,-116-32 0,52 11 0,71 22 0,0 0 0,0-3 0,1-1 0,-65-37 0,56 23 0,20 14 0,1-2 0,-35-30 0,54 41 0,1 0 0,0 0 0,0-1 0,0 0 0,1 0 0,0 0 0,1-1 0,0 1 0,0-1 0,0 0 0,1 0 0,0-1 0,-2-12 0,2 6 0,1-1 0,1 0 0,1-30 0,0 39 0,1 1 0,0 0 0,0 0 0,1 0 0,0 0 0,0 0 0,1 0 0,-1 0 0,1 1 0,0-1 0,1 1 0,6-9 0,8-4 0,1 0 0,1 2 0,0 0 0,1 1 0,1 2 0,0 0 0,1 1 0,0 1 0,1 1 0,0 1 0,33-7 0,23-2 0,0 4 0,93-5 0,-171 19 0,159-9 0,-139 10 0,1 0 0,-1 1 0,1 1 0,-1 2 0,23 6 0,-33-6 0,0 1 0,-1-1 0,1 2 0,13 10 0,32 16 0,-8-13 0,-22-10 0,-1 1 0,0 1 0,0 1 0,-1 2 0,-1 0 0,28 24 0,-48-36 0,-1 1 0,1 0 0,-1 0 0,0 0 0,0 0 0,0 0 0,0 1 0,-1-1 0,0 1 0,0 0 0,0 0 0,-1 0 0,1 0 0,-1 0 0,0 0 0,-1 0 0,1 0 0,-1 0 0,0 1 0,0-1 0,-1 0 0,1 0 0,-1 0 0,0 0 0,-1 0 0,1 0 0,-1 0 0,0 0 0,-4 6 0,-6 11 0,-2 1 0,0-2 0,-2 0 0,-29 30 0,27-31 0,-5 7-682,-34 28-1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12:09:44.059"/>
    </inkml:context>
    <inkml:brush xml:id="br0">
      <inkml:brushProperty name="width" value="0.35" units="cm"/>
      <inkml:brushProperty name="height" value="0.35" units="cm"/>
      <inkml:brushProperty name="color" value="#FFFFFF"/>
    </inkml:brush>
  </inkml:definitions>
  <inkml:trace contextRef="#ctx0" brushRef="#br0">2693 312 24575,'-6'1'0,"1"0"0,-1 1 0,1 0 0,-1 0 0,1 0 0,0 0 0,0 1 0,0 0 0,0 0 0,0 0 0,1 1 0,-5 3 0,-11 8 0,-50 37 0,42-31 0,-50 30 0,67-45 0,0-1 0,0 0 0,0-1 0,-1 0 0,0-1 0,1 0 0,-1-1 0,-20 2 0,10-3 0,0-1 0,1-1 0,-43-7 0,55 6 0,-1-1 0,1 0 0,0 0 0,0-1 0,0 0 0,1-1 0,-1 0 0,1 0 0,0-1 0,1 0 0,-9-8 0,6 5 0,-1 1 0,1 0 0,-2 1 0,-13-7 0,-30-21 0,25 14 0,-1 1 0,-41-20 0,2 2 0,29 16 0,0 2 0,-1 1 0,-1 3 0,0 2 0,-1 1 0,-47-6 0,-33-16 0,95 24 0,-1 2 0,0 2 0,0 0 0,-36-2 0,57 9 0,1-1 0,-1-1 0,0 1 0,1-2 0,-1 1 0,1-1 0,0 0 0,0-1 0,-14-8 0,15 9 0,0-1 0,0 1 0,-1 1 0,1-1 0,-1 1 0,1 0 0,-1 1 0,0 0 0,0 0 0,-13 1 0,-4 2 0,1 1 0,-27 6 0,26-3 0,-44 3 0,-359-8 0,208-3 0,173 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1T09:37:31.89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1121 29,'-8'0,"-17"0,-26 0,-18 0,-18 0,-13 0,-2 0,-11 4,2 2,5 0,13-2,17-1,17-1,15-1,10 0,6-1,13 0,18-5,25-1,17 0,28 2,36-4,22 0,19 1,2 2,-16 1,-26 2,-24 2,-22-1,-18 2,-11-1,-12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1T09:37:32.77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2747 0,'-9'0,"-47"0,-67 0,-83 0,-103 0,-88 5,-19 9,42 8,68 0,76-4,70-5,56-5,56-4,39-2,31-2,21 0,24-1,41 0,55 0,30 1,1-1,-21 1,-25 0,-30 0,-26 0,-24 0,-19 0,-14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09:37:56.813"/>
    </inkml:context>
    <inkml:brush xml:id="br0">
      <inkml:brushProperty name="width" value="0.35" units="cm"/>
      <inkml:brushProperty name="height" value="0.35" units="cm"/>
      <inkml:brushProperty name="color" value="#FFFFFF"/>
    </inkml:brush>
  </inkml:definitions>
  <inkml:trace contextRef="#ctx0" brushRef="#br0">802 1862 24575,'617'22'0,"-10"62"0,-601-83 0,129 31 0,-114-26 0,-1 2 0,1 0 0,-2 1 0,25 15 0,-34-19 0,1 0 0,1-1 0,-1 0 0,0-1 0,1-1 0,16 3 0,14 3 0,14 6 0,73 18 0,241 29 0,-341-58 0,0-1 0,0-2 0,0-1 0,0-2 0,0 0 0,0-2 0,0-1 0,-1-2 0,45-17 0,-46 14 0,1 2 0,32-7 0,6-2 0,-9 3 0,1 4 0,80-7 0,-80 11 0,-35 5 0,16-3 0,40-9 0,-41 8 0,1 1 0,0 2 0,0 2 0,48 4 0,-4-1 0,-65 0 0,-18-2 0,0 0 0,0 0 0,0 0 0,0 0 0,0 0 0,0 0 0,0 0 0,0 0 0,0 0 0,0 1 0,0-1 0,0 0 0,1 0 0,-1 0 0,0 0 0,0 0 0,0 0 0,0 0 0,0 0 0,0 0 0,0 1 0,0-1 0,0 0 0,0 0 0,0 0 0,0 0 0,0 0 0,0 0 0,0 0 0,0 0 0,0 1 0,0-1 0,0 0 0,0 0 0,0 0 0,0 0 0,-1 0 0,1 0 0,0 0 0,0 0 0,0 0 0,0 1 0,0-1 0,0 0 0,0 0 0,0 0 0,0 0 0,0 0 0,0 0 0,-1 0 0,1 0 0,0 0 0,0 0 0,0 0 0,0 0 0,0 0 0,0 0 0,0 0 0,0 0 0,-1 0 0,-30 13 0,11-6 0,-36 19 0,-184 87 0,132-62 0,100-48 0,0 1 0,0-1 0,0 0 0,-1 0 0,1-1 0,-1-1 0,0 1 0,-11-1 0,-78-2 0,47-2 0,-872 31 0,345 40 0,464-43 0,69-14 0,0-2 0,-74 6 0,-16-2 0,-34 0 0,-687-14 0,839 0 0,0-1 0,0 0 0,-25-8 0,5 1 0,34 9 0,-1-1 0,1 0 0,0 1 0,0-1 0,0-1 0,-1 1 0,1 0 0,0-1 0,0 0 0,1 0 0,-1 1 0,0-2 0,1 1 0,-1 0 0,1 0 0,-1-1 0,1 0 0,0 1 0,0-1 0,1 0 0,-1 0 0,0 0 0,1 0 0,-2-4 0,2 2 0,1 1 0,-1-1 0,1 0 0,0 1 0,0-1 0,1 0 0,-1 1 0,1-1 0,0 1 0,0-1 0,0 1 0,1-1 0,0 1 0,0-1 0,0 1 0,0 0 0,4-5 0,6-7 0,0 1 0,1 1 0,1 0 0,0 0 0,1 2 0,0-1 0,1 2 0,28-16 0,4 2 0,93-34 0,6 9 0,2 7 0,303-47 0,-372 84 0,145 5 0,-93 4 0,-66-3 0,26 1 0,1-4 0,106-16 0,196-55 0,-332 60 0,43-6 0,-94 21 0,-43 10 0,-262 71 0,197-58 0,-814 216-1720,1 34-492,740-220 1642,-351 133-1863,471-164 2586,32-10 601,22-9-241,13-3 22,42-5 92,-1-3 0,60-16-1,-102 20-540,274-61 897,125-40-328,2280-532-6225,-2668 630 5469,427-74-2384,-404 75 2361,-90 11 1880,-61 17-1,-83 15 2599,180-38-4310,-15 2 247,1 0 1,-1 1-1,1 0 0,-1 2 0,-29 11 0,46-16-291,1 1 0,-1-1 0,1 0 0,0 0 0,-1 0 0,1 0 0,0 0 0,-1 0 0,1 0 0,0 1 0,0-1 0,-1 0 0,1 0 0,0 1 0,0-1 0,-1 0 0,1 0 0,0 1 0,0-1 0,-1 0 0,1 0 0,0 1 0,0-1 0,0 0 0,0 1 0,0-1 0,-1 0 0,1 1 0,0-1 0,0 0 0,0 1 0,0-1 0,0 0 0,0 1 0,0-1 0,0 1 0,0-1 0,0 0 0,1 1 0,13 6 0,23-3 0,-35-3 0,0-1 0,-1 0 0,1 0 0,0 0 0,-1 0 0,1-1 0,-1 1 0,1 0 0,0-1 0,-1 1 0,1-1 0,-1 0 0,1 1 0,-1-1 0,1 0 0,-1 0 0,1 0 0,-1 0 0,0 0 0,0 0 0,0 0 0,1-1 0,-1 1 0,0 0 0,0-1 0,-1 1 0,1-1 0,0 1 0,0-1 0,-1 1 0,1-1 0,-1 1 0,1-3 0,-1 0 0,0 1 0,0-1 0,-1 0 0,1 0 0,-1 1 0,0-1 0,0 0 0,0 1 0,-1-1 0,1 1 0,-1-1 0,0 1 0,0 0 0,-4-5 0,-5-5 0,-1 0 0,0 1 0,-1 1 0,0 0 0,-1 0 0,0 2 0,-26-14 0,-14-5-54,-2 2-1,0 3 1,-1 3-1,-100-23 1,31 18-248,-153-9 0,-101 23-88,297 15 371,0 4-1,-123 27 1,198-33 19,-78 22 0,77-20 0,1-1 0,-1 1 0,1 1 0,0-1 0,0 2 0,0-1 0,-7 8 0,13-12 22,0 0 0,1 1 0,0-1 0,-1 1 0,1-1 0,0 1 0,0-1 0,-1 1 0,1 0 0,1 0 0,-1-1 1,0 1-1,0 0 0,1 0 0,-1 0 0,1 0 0,-1 0 0,1 0 0,0 0 0,0 0 0,0 0 0,0 0 0,0 0 0,0 0 1,1 0-1,-1 0 0,0 0 0,1 0 0,1 3 0,0-2 22,0 0 0,1 0 0,-1 0 1,0 0-1,1 0 0,0-1 0,0 1 0,0-1 0,0 0 0,0 0 1,0 0-1,1 0 0,-1 0 0,7 2 0,21 4-44,-1-1 0,1-1 0,0-1 0,1-2 0,40-1 0,-36-1 0,108 2 0,1-6 0,-1-6 0,-1-6 0,0-7 0,-2-6 0,257-86 0,-392 112 0,0-1 0,0 1 0,0-1 0,0-1 0,0 1 0,-1-1 0,1 0 0,7-7 0,-13 10 0,1 1 0,0-1 0,-1 0 0,1 0 0,-1 0 0,1 0 0,-1 1 0,1-1 0,-1 0 0,0 0 0,1 0 0,-1 0 0,0 0 0,0 0 0,0 0 0,0 0 0,0 0 0,0 0 0,0 0 0,0 0 0,0 0 0,0 0 0,-1-1 0,0 0 0,0 0 0,0 0 0,-1 1 0,1-1 0,0 0 0,-1 1 0,0-1 0,1 1 0,-1 0 0,0-1 0,0 1 0,0 0 0,1 0 0,-1 0 0,-4-1 0,-37-12 0,-1 0 0,0 3 0,-80-9 0,112 18 0,-78-12 0,-1 4 0,-167 3 0,251 8 0,-1-1 0,1 1 0,-1 0 0,1 1 0,0 0 0,0 0 0,-1 1 0,1 0 0,1 0 0,-1 0 0,0 1 0,-9 7 0,16-11 0,0 0 0,-1 0 0,1 1 0,0-1 0,0 0 0,0 0 0,0 0 0,-1 0 0,1 1 0,0-1 0,0 0 0,0 0 0,0 1 0,0-1 0,0 0 0,-1 0 0,1 1 0,0-1 0,0 0 0,0 0 0,0 1 0,0-1 0,0 0 0,0 0 0,0 1 0,0-1 0,0 0 0,0 0 0,0 1 0,0-1 0,1 0 0,-1 0 0,0 1 0,0-1 0,0 0 0,0 0 0,0 0 0,0 1 0,1-1 0,-1 0 0,13 6 0,17-2 0,-13-3 0,-4 1 0,0-1 0,0-1 0,0 0 0,0-1 0,0 0 0,24-6 0,-37 7 0,1 0 0,0-1 0,0 1 0,0 0 0,0 0 0,0-1 0,0 1 0,0 0 0,0-1 0,-1 1 0,1-1 0,0 1 0,0-1 0,0 0 0,-1 1 0,1-1 0,0 0 0,-1 1 0,1-1 0,-1 0 0,1 0 0,-1 1 0,1-1 0,-1 0 0,1 0 0,-1 0 0,0 0 0,0 0 0,1 0 0,-1 0 0,0 0 0,0 0 0,0 1 0,0-1 0,0 0 0,0 0 0,0 0 0,0 0 0,0 0 0,-1 0 0,0-1 0,0-1 0,-1 1 0,0-1 0,0 1 0,0 0 0,0-1 0,0 1 0,-1 0 0,1 1 0,0-1 0,-1 0 0,0 1 0,-5-3 0,-23-7 0,0 2 0,-1 0 0,0 3 0,-39-4 0,33 5 0,36 4 0,-143-14 0,130 15 0,0 0 0,1 1 0,-1 0 0,0 1 0,0 1 0,1 1 0,-23 8 0,81-7 0,-31-6 0,0 0 0,0 0 0,0-1 0,-1-1 0,21-6 0,-30 8 0,1 0 0,-1 0 0,0 0 0,1-1 0,-1 1 0,0-1 0,0 0 0,0 0 0,0 0 0,0 0 0,-1-1 0,1 1 0,-1-1 0,1 1 0,-1-1 0,0 0 0,0 0 0,0 0 0,0 0 0,-1 0 0,1-1 0,-1 1 0,0 0 0,0-1 0,1-3 0,-2 4 0,0 1 0,0-1 0,-1 1 0,1 0 0,-1-1 0,1 1 0,-1 0 0,0-1 0,1 1 0,-1 0 0,0 0 0,-1 0 0,1 0 0,0 0 0,-1 0 0,1 0 0,-1 0 0,-2-3 0,0 2 0,0 0 0,0 0 0,-1 0 0,1 1 0,-1 0 0,1-1 0,-1 2 0,-9-4 0,8 3 0,0 1 0,0 0 0,0 0 0,0 0 0,0 1 0,0-1 0,0 2 0,0-1 0,-1 1 0,1-1 0,0 2 0,0-1 0,0 1 0,0 0 0,-7 3 0,11-4 0,0 0 0,1 0 0,-1 0 0,1 0 0,-1 0 0,1 0 0,0 0 0,-1 1 0,1-1 0,0 1 0,0-1 0,0 0 0,0 1 0,0 0 0,0-1 0,0 1 0,0 0 0,1-1 0,-1 1 0,1 0 0,-1 0 0,1-1 0,0 1 0,0 0 0,0 0 0,0 0 0,0-1 0,0 1 0,0 0 0,0 0 0,1 0 0,-1-1 0,1 1 0,-1 0 0,1 0 0,0-1 0,0 1 0,0-1 0,0 1 0,0 0 0,0-1 0,1 2 0,3 2 0,0 0 0,0 0 0,1 0 0,-1 0 0,1-1 0,0 0 0,1 0 0,-1-1 0,9 4 0,5 1 0,0-2 0,0 0 0,1-2 0,-1 0 0,1-1 0,0-1 0,0-1 0,0-1 0,0-1 0,37-5 0,-47 2 0,-1 0 0,1 0 0,-1-1 0,0 0 0,0-1 0,0 0 0,-1 0 0,0-1 0,0 0 0,-1-1 0,0 0 0,8-10 0,-4 4 0,-1-1 0,-1 0 0,0 0 0,-1-1 0,0-1 0,10-29 0,-17 39 0,0-1 0,0 1 0,0 0 0,-1-1 0,0 1 0,-1-1 0,0 1 0,-1-15 0,1 20 0,-1-1 0,1 0 0,-1 1 0,0-1 0,0 0 0,0 1 0,0-1 0,-1 1 0,1 0 0,-1-1 0,1 1 0,-1 0 0,0 0 0,0 0 0,0 0 0,0 0 0,0 0 0,0 1 0,0-1 0,-1 1 0,1 0 0,-1-1 0,1 1 0,-1 0 0,1 0 0,-6-1 0,2 1 0,1 0 0,-1 0 0,1 1 0,-1 0 0,1 0 0,-1 0 0,1 1 0,-1-1 0,1 1 0,-1 1 0,1-1 0,0 1 0,-1 0 0,1 0 0,0 0 0,0 1 0,0-1 0,1 1 0,-1 1 0,1-1 0,-7 7 0,8-6 0,0-1 0,0 1 0,0-1 0,1 1 0,0 0 0,0 0 0,0 0 0,0 1 0,0-1 0,1 0 0,0 1 0,0-1 0,0 0 0,1 1 0,-1-1 0,1 1 0,0 0 0,0-1 0,1 1 0,-1-1 0,1 1 0,0-1 0,0 0 0,1 1 0,-1-1 0,1 0 0,2 5 0,1-2 0,0 0 0,0-1 0,0 1 0,1-1 0,-1 0 0,2 0 0,-1-1 0,1 1 0,-1-1 0,1-1 0,1 0 0,-1 0 0,10 4 0,5 1 0,-1-1 0,1-1 0,38 6 0,-49-11 0,-1 0 0,1-1 0,-1 0 0,1 0 0,-1-2 0,1 1 0,0-1 0,-1-1 0,0 0 0,1 0 0,-1-1 0,0 0 0,0-1 0,0 0 0,-1-1 0,1 0 0,-1 0 0,0-1 0,-1 0 0,1-1 0,-1 0 0,10-11 0,-3-1 0,0-2 0,-1 0 0,-2 0 0,0-1 0,15-38 0,31-125 0,-35 96 0,-3-1 0,-5-1 0,6-129 0,-20 205 0,-1 0 0,-1 1 0,-1-1 0,0 1 0,0 0 0,-1-1 0,-1 1 0,-10-24 0,10 30 0,-1 0 0,0 1 0,0-1 0,0 1 0,-1 0 0,0 1 0,0-1 0,-1 1 0,1 0 0,-1 1 0,-1 0 0,1 0 0,-1 0 0,0 1 0,-10-4 0,12 6 0,1 0 0,0 0 0,0 1 0,-1 0 0,1 0 0,-1 1 0,1-1 0,-1 1 0,1 0 0,-1 1 0,1-1 0,-1 1 0,1 0 0,-1 1 0,1-1 0,0 1 0,0 0 0,0 0 0,0 1 0,0-1 0,0 1 0,1 0 0,-1 1 0,1-1 0,0 1 0,-5 5 0,-9 11 0,0 1 0,2 0 0,0 2 0,-14 27 0,7-12 0,0-1 0,1 2 0,2 0 0,2 1 0,2 0 0,1 2 0,3 0 0,-9 46 0,18-73 0,-6 31 0,1 0 0,3 0 0,1 91 0,14-89-1365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09:37:59.911"/>
    </inkml:context>
    <inkml:brush xml:id="br0">
      <inkml:brushProperty name="width" value="0.35" units="cm"/>
      <inkml:brushProperty name="height" value="0.35" units="cm"/>
      <inkml:brushProperty name="color" value="#FFFFFF"/>
    </inkml:brush>
  </inkml:definitions>
  <inkml:trace contextRef="#ctx0" brushRef="#br0">0 674 24575,'14'-12'0,"0"1"0,1 1 0,0 0 0,0 1 0,1 0 0,18-6 0,-7 3 0,379-158-754,9 25-226,-401 140 958,533-159 348,-545 164-326,12-4 0,0 1 0,-1 1 0,1 0 0,0 1 0,26 1 0,-40 0 5,0 0 1,0 0 0,0 0-1,0 0 1,-1 0-1,1 0 1,0 0 0,0 0-1,0 0 1,0 0-1,0 1 1,0-1 0,0 0-1,0 0 1,0 0-1,0 0 1,0 0-1,0 0 1,0 0 0,0 0-1,0 0 1,0 0-1,0 0 1,0 0 0,0 1-1,0-1 1,0 0-1,0 0 1,0 0 0,0 0-1,0 0 1,0 0-1,0 0 1,0 0-1,0 0 1,0 0 0,0 1-1,0-1 1,0 0-1,-18 4 487,-26 4 223,-122 13-715,70-11 0,-111 27 0,199-35 0,16-1 0,30-4 0,-16 1 0,1286-65-1493,-762 44 1103,-391 16 390,-152 7 66,-1-1 0,1 0 0,0 0-1,0 0 1,0 0 0,-1 0 0,1 0 0,-1-1-1,1 0 1,-1 1 0,1-1 0,-1 0 0,0 0-1,0 0 1,0 0 0,0-1 0,0 1 0,-1 0 0,3-5-1,20-19 502,-11 15-1932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09:38:07.34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11:53:13.362"/>
    </inkml:context>
    <inkml:brush xml:id="br0">
      <inkml:brushProperty name="width" value="0.35" units="cm"/>
      <inkml:brushProperty name="height" value="0.35" units="cm"/>
      <inkml:brushProperty name="color" value="#FFFFFF"/>
    </inkml:brush>
  </inkml:definitions>
  <inkml:trace contextRef="#ctx0" brushRef="#br0">3482 1 24575,'-11'0'0,"-1"2"0,1 0 0,-18 4 0,-22 5 0,-36 1 0,52-6 0,-60 2 0,-681-9 0,752 3 0,0 0 0,-27 6 0,25-3 0,-42 2 0,-150 16 0,150-12 0,-113 2 0,142-11 0,0 1 0,-67 16 0,62-10 0,-72 5 0,64-9 0,-67 14 0,67-9 0,-63 3 0,18-1 0,65-7 0,-49 2 0,41-5 0,-42 8 0,42-5 0,-43 1 0,22-6 0,-2 0 0,-125 14 0,136-8-88,0-2 0,-63-4 0,68 0-1013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11:53:47.784"/>
    </inkml:context>
    <inkml:brush xml:id="br0">
      <inkml:brushProperty name="width" value="0.35" units="cm"/>
      <inkml:brushProperty name="height" value="0.35" units="cm"/>
      <inkml:brushProperty name="color" value="#FFFFFF"/>
    </inkml:brush>
  </inkml:definitions>
  <inkml:trace contextRef="#ctx0" brushRef="#br0">1 1 24575,'28'2'0,"0"1"0,0 1 0,38 11 0,-34-8 0,-1 0 0,40 2 0,25 3 0,-64-7 0,50 2 0,671-8 0,-729 0 0,-1-2 0,28-5 0,-26 3 0,40-2 0,337 6 0,-192 3 0,-187-4 0,1 0 0,26-6 0,-24 3 0,39-2 0,510 5 0,-279 4 0,206-2 0,-463-1 0,48-10 0,-47 5 0,46 0 0,1253 7 0,-1321 0 0,-1 1 0,32 7 0,-30-5 0,0-1 0,22 2 0,-11-4 0,11-1 0,77 12 0,-60-4 0,0-3 0,116-6 0,-64-1 0,54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1T11:53:50.92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8DCBE-6EDE-4134-A6D7-94D9A6074E20}" type="datetimeFigureOut">
              <a:rPr lang="en-IN" smtClean="0"/>
              <a:t>14-06-2025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A5184-83F9-4462-97A3-AC9C0E7F781D}" type="slidenum">
              <a:rPr lang="en-IN" smtClean="0"/>
              <a:t>‹#›</a:t>
            </a:fld>
            <a:endParaRPr lang="en-IN"/>
          </a:p>
        </p:txBody>
      </p:sp>
    </p:spTree>
    <p:extLst>
      <p:ext uri="{BB962C8B-B14F-4D97-AF65-F5344CB8AC3E}">
        <p14:creationId xmlns:p14="http://schemas.microsoft.com/office/powerpoint/2010/main" val="302309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5788D2-CEC9-47B2-8BD1-259DC4F26011}"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1416D4-B5CC-49BF-A96B-DBBD57BD7CB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0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5788D2-CEC9-47B2-8BD1-259DC4F26011}"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305249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5788D2-CEC9-47B2-8BD1-259DC4F26011}"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1014074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85635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40142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5366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5788D2-CEC9-47B2-8BD1-259DC4F26011}"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35720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5788D2-CEC9-47B2-8BD1-259DC4F26011}"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1416D4-B5CC-49BF-A96B-DBBD57BD7CB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73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5788D2-CEC9-47B2-8BD1-259DC4F26011}" type="datetimeFigureOut">
              <a:rPr lang="en-IN" smtClean="0"/>
              <a:t>14-06-2025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250983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5788D2-CEC9-47B2-8BD1-259DC4F26011}" type="datetimeFigureOut">
              <a:rPr lang="en-IN" smtClean="0"/>
              <a:t>14-06-2025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297204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5788D2-CEC9-47B2-8BD1-259DC4F26011}" type="datetimeFigureOut">
              <a:rPr lang="en-IN" smtClean="0"/>
              <a:t>14-06-2025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269086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D5788D2-CEC9-47B2-8BD1-259DC4F26011}" type="datetimeFigureOut">
              <a:rPr lang="en-IN" smtClean="0"/>
              <a:t>14-06-2025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2589244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D5788D2-CEC9-47B2-8BD1-259DC4F26011}" type="datetimeFigureOut">
              <a:rPr lang="en-IN" smtClean="0"/>
              <a:t>14-06-2025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81416D4-B5CC-49BF-A96B-DBBD57BD7CB9}" type="slidenum">
              <a:rPr lang="en-IN" smtClean="0"/>
              <a:t>‹#›</a:t>
            </a:fld>
            <a:endParaRPr lang="en-IN"/>
          </a:p>
        </p:txBody>
      </p:sp>
    </p:spTree>
    <p:extLst>
      <p:ext uri="{BB962C8B-B14F-4D97-AF65-F5344CB8AC3E}">
        <p14:creationId xmlns:p14="http://schemas.microsoft.com/office/powerpoint/2010/main" val="309316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5788D2-CEC9-47B2-8BD1-259DC4F26011}" type="datetimeFigureOut">
              <a:rPr lang="en-IN" smtClean="0"/>
              <a:t>14-06-2025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1416D4-B5CC-49BF-A96B-DBBD57BD7CB9}" type="slidenum">
              <a:rPr lang="en-IN" smtClean="0"/>
              <a:t>‹#›</a:t>
            </a:fld>
            <a:endParaRPr lang="en-IN"/>
          </a:p>
        </p:txBody>
      </p:sp>
    </p:spTree>
    <p:extLst>
      <p:ext uri="{BB962C8B-B14F-4D97-AF65-F5344CB8AC3E}">
        <p14:creationId xmlns:p14="http://schemas.microsoft.com/office/powerpoint/2010/main" val="65420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D5788D2-CEC9-47B2-8BD1-259DC4F26011}" type="datetimeFigureOut">
              <a:rPr lang="en-IN" smtClean="0"/>
              <a:t>14-06-2025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81416D4-B5CC-49BF-A96B-DBBD57BD7CB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9019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20" r:id="rId13"/>
    <p:sldLayoutId id="2147483721"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customXml" Target="../ink/ink11.xml"/><Relationship Id="rId5" Type="http://schemas.openxmlformats.org/officeDocument/2006/relationships/image" Target="../media/image18.png"/><Relationship Id="rId4"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36CE-0EC3-49F3-88A3-96F5144227C5}"/>
              </a:ext>
            </a:extLst>
          </p:cNvPr>
          <p:cNvSpPr>
            <a:spLocks noGrp="1"/>
          </p:cNvSpPr>
          <p:nvPr>
            <p:ph type="ctrTitle"/>
          </p:nvPr>
        </p:nvSpPr>
        <p:spPr>
          <a:xfrm>
            <a:off x="494522" y="2519267"/>
            <a:ext cx="8793929" cy="2484707"/>
          </a:xfrm>
        </p:spPr>
        <p:txBody>
          <a:bodyPr>
            <a:normAutofit fontScale="90000"/>
            <a:scene3d>
              <a:camera prst="orthographicFront"/>
              <a:lightRig rig="harsh" dir="t"/>
            </a:scene3d>
            <a:sp3d extrusionH="57150" prstMaterial="matte">
              <a:bevelT w="63500" h="12700" prst="angle"/>
              <a:contourClr>
                <a:schemeClr val="bg1">
                  <a:lumMod val="65000"/>
                </a:schemeClr>
              </a:contourClr>
            </a:sp3d>
          </a:bodyPr>
          <a:lstStyle/>
          <a:p>
            <a:pPr algn="ctr"/>
            <a:br>
              <a:rPr lang="en-IN" b="1" dirty="0">
                <a:ln/>
                <a:solidFill>
                  <a:schemeClr val="accent3"/>
                </a:solidFill>
              </a:rPr>
            </a:br>
            <a:br>
              <a:rPr lang="en-IN" b="1" dirty="0">
                <a:ln/>
                <a:solidFill>
                  <a:schemeClr val="accent3"/>
                </a:solidFill>
              </a:rPr>
            </a:br>
            <a:r>
              <a:rPr lang="en-IN" b="1" dirty="0" err="1">
                <a:ln/>
                <a:solidFill>
                  <a:schemeClr val="accent3"/>
                </a:solidFill>
              </a:rPr>
              <a:t>SonicSafe</a:t>
            </a:r>
            <a:br>
              <a:rPr lang="en-IN" b="1" dirty="0">
                <a:ln/>
                <a:solidFill>
                  <a:schemeClr val="accent3"/>
                </a:solidFill>
              </a:rPr>
            </a:br>
            <a:br>
              <a:rPr lang="en-IN" b="1" dirty="0">
                <a:ln/>
                <a:solidFill>
                  <a:schemeClr val="accent3"/>
                </a:solidFill>
              </a:rPr>
            </a:br>
            <a:r>
              <a:rPr lang="en-IN" b="1" dirty="0">
                <a:ln/>
                <a:solidFill>
                  <a:schemeClr val="accent3"/>
                </a:solidFill>
              </a:rPr>
              <a:t>THE ANIMAL REPELLENT DEVICE</a:t>
            </a:r>
            <a:br>
              <a:rPr lang="en-IN" b="1" dirty="0">
                <a:ln/>
                <a:solidFill>
                  <a:schemeClr val="accent3"/>
                </a:solidFill>
              </a:rPr>
            </a:br>
            <a:endParaRPr lang="en-IN" b="1" dirty="0">
              <a:ln/>
              <a:solidFill>
                <a:schemeClr val="accent3"/>
              </a:solidFill>
            </a:endParaRPr>
          </a:p>
        </p:txBody>
      </p:sp>
      <p:pic>
        <p:nvPicPr>
          <p:cNvPr id="4" name="Picture 3">
            <a:extLst>
              <a:ext uri="{FF2B5EF4-FFF2-40B4-BE49-F238E27FC236}">
                <a16:creationId xmlns:a16="http://schemas.microsoft.com/office/drawing/2014/main" id="{88E66CCD-8378-EBE6-50D5-DA0BCA328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8532" y="172099"/>
            <a:ext cx="2309501" cy="230950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478CD434-E358-9238-B9AC-5B02E747520D}"/>
              </a:ext>
            </a:extLst>
          </p:cNvPr>
          <p:cNvSpPr txBox="1"/>
          <p:nvPr/>
        </p:nvSpPr>
        <p:spPr>
          <a:xfrm>
            <a:off x="5378925" y="4746842"/>
            <a:ext cx="3834881" cy="1569660"/>
          </a:xfrm>
          <a:prstGeom prst="rect">
            <a:avLst/>
          </a:prstGeom>
          <a:noFill/>
        </p:spPr>
        <p:txBody>
          <a:bodyPr wrap="square" rtlCol="0">
            <a:spAutoFit/>
          </a:bodyPr>
          <a:lstStyle/>
          <a:p>
            <a:r>
              <a:rPr lang="en-IN" sz="2400" dirty="0"/>
              <a:t>Presentation By</a:t>
            </a:r>
          </a:p>
          <a:p>
            <a:r>
              <a:rPr lang="en-IN" sz="2400" dirty="0"/>
              <a:t>	Annet Janishma Lewis	MCA ‘A’</a:t>
            </a:r>
          </a:p>
          <a:p>
            <a:r>
              <a:rPr lang="en-IN" sz="2400" dirty="0"/>
              <a:t>	Reg no. </a:t>
            </a:r>
            <a:r>
              <a:rPr lang="en-IN" sz="2400"/>
              <a:t>24250112</a:t>
            </a:r>
            <a:endParaRPr lang="en-IN" sz="2400" dirty="0"/>
          </a:p>
        </p:txBody>
      </p:sp>
    </p:spTree>
    <p:extLst>
      <p:ext uri="{BB962C8B-B14F-4D97-AF65-F5344CB8AC3E}">
        <p14:creationId xmlns:p14="http://schemas.microsoft.com/office/powerpoint/2010/main" val="22004309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29663" b="18253"/>
          <a:stretch/>
        </p:blipFill>
        <p:spPr>
          <a:xfrm>
            <a:off x="6559847" y="4364832"/>
            <a:ext cx="5576596" cy="2282654"/>
          </a:xfrm>
          <a:prstGeom prst="rect">
            <a:avLst/>
          </a:prstGeom>
        </p:spPr>
      </p:pic>
      <p:sp>
        <p:nvSpPr>
          <p:cNvPr id="3" name="Text 0"/>
          <p:cNvSpPr/>
          <p:nvPr/>
        </p:nvSpPr>
        <p:spPr>
          <a:xfrm>
            <a:off x="658515" y="518617"/>
            <a:ext cx="4703763" cy="587970"/>
          </a:xfrm>
          <a:prstGeom prst="rect">
            <a:avLst/>
          </a:prstGeom>
          <a:noFill/>
          <a:ln/>
        </p:spPr>
        <p:txBody>
          <a:bodyPr wrap="none" lIns="0" tIns="0" rIns="0" bIns="0" rtlCol="0" anchor="t"/>
          <a:lstStyle/>
          <a:p>
            <a:pPr>
              <a:lnSpc>
                <a:spcPts val="4625"/>
              </a:lnSpc>
            </a:pPr>
            <a:r>
              <a:rPr lang="en-US" sz="3667" dirty="0">
                <a:solidFill>
                  <a:srgbClr val="505468"/>
                </a:solidFill>
                <a:latin typeface="Instrument Sans Semi Bold" pitchFamily="34" charset="0"/>
                <a:ea typeface="Instrument Sans Semi Bold" pitchFamily="34" charset="-122"/>
                <a:cs typeface="Instrument Sans Semi Bold" pitchFamily="34" charset="-120"/>
              </a:rPr>
              <a:t>Market Analysis</a:t>
            </a:r>
            <a:endParaRPr lang="en-US" sz="3667" dirty="0"/>
          </a:p>
        </p:txBody>
      </p:sp>
      <p:sp>
        <p:nvSpPr>
          <p:cNvPr id="4" name="Shape 1"/>
          <p:cNvSpPr/>
          <p:nvPr/>
        </p:nvSpPr>
        <p:spPr>
          <a:xfrm>
            <a:off x="658515" y="1388765"/>
            <a:ext cx="4370684" cy="1096566"/>
          </a:xfrm>
          <a:prstGeom prst="roundRect">
            <a:avLst>
              <a:gd name="adj" fmla="val 7206"/>
            </a:avLst>
          </a:prstGeom>
          <a:solidFill>
            <a:srgbClr val="E2E3E9"/>
          </a:solidFill>
          <a:ln w="7620">
            <a:solidFill>
              <a:srgbClr val="C8C9CF"/>
            </a:solidFill>
            <a:prstDash val="solid"/>
          </a:ln>
        </p:spPr>
      </p:sp>
      <p:sp>
        <p:nvSpPr>
          <p:cNvPr id="5" name="Text 2"/>
          <p:cNvSpPr/>
          <p:nvPr/>
        </p:nvSpPr>
        <p:spPr>
          <a:xfrm>
            <a:off x="852984" y="1583234"/>
            <a:ext cx="2546846"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Farmers &amp; Landowners</a:t>
            </a:r>
            <a:endParaRPr lang="en-US" sz="1833" dirty="0"/>
          </a:p>
        </p:txBody>
      </p:sp>
      <p:sp>
        <p:nvSpPr>
          <p:cNvPr id="6" name="Text 3"/>
          <p:cNvSpPr/>
          <p:nvPr/>
        </p:nvSpPr>
        <p:spPr>
          <a:xfrm>
            <a:off x="852984" y="1989932"/>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Prevent crop damage from various pests.</a:t>
            </a:r>
            <a:endParaRPr lang="en-US" sz="1458" dirty="0"/>
          </a:p>
        </p:txBody>
      </p:sp>
      <p:sp>
        <p:nvSpPr>
          <p:cNvPr id="7" name="Shape 4"/>
          <p:cNvSpPr/>
          <p:nvPr/>
        </p:nvSpPr>
        <p:spPr>
          <a:xfrm>
            <a:off x="658514" y="2673450"/>
            <a:ext cx="4370685" cy="1096566"/>
          </a:xfrm>
          <a:prstGeom prst="roundRect">
            <a:avLst>
              <a:gd name="adj" fmla="val 7206"/>
            </a:avLst>
          </a:prstGeom>
          <a:solidFill>
            <a:srgbClr val="E2E3E9"/>
          </a:solidFill>
          <a:ln w="7620">
            <a:solidFill>
              <a:srgbClr val="C8C9CF"/>
            </a:solidFill>
            <a:prstDash val="solid"/>
          </a:ln>
        </p:spPr>
      </p:sp>
      <p:sp>
        <p:nvSpPr>
          <p:cNvPr id="8" name="Text 5"/>
          <p:cNvSpPr/>
          <p:nvPr/>
        </p:nvSpPr>
        <p:spPr>
          <a:xfrm>
            <a:off x="852984" y="2867919"/>
            <a:ext cx="2909689"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Homeowners &amp; Gardeners</a:t>
            </a:r>
            <a:endParaRPr lang="en-US" sz="1833" dirty="0"/>
          </a:p>
        </p:txBody>
      </p:sp>
      <p:sp>
        <p:nvSpPr>
          <p:cNvPr id="9" name="Text 6"/>
          <p:cNvSpPr/>
          <p:nvPr/>
        </p:nvSpPr>
        <p:spPr>
          <a:xfrm>
            <a:off x="852984" y="3274616"/>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Protect gardens from stray animals and birds.</a:t>
            </a:r>
            <a:endParaRPr lang="en-US" sz="1458" dirty="0"/>
          </a:p>
        </p:txBody>
      </p:sp>
      <p:sp>
        <p:nvSpPr>
          <p:cNvPr id="10" name="Shape 7"/>
          <p:cNvSpPr/>
          <p:nvPr/>
        </p:nvSpPr>
        <p:spPr>
          <a:xfrm>
            <a:off x="658515" y="3958134"/>
            <a:ext cx="4370685" cy="1096566"/>
          </a:xfrm>
          <a:prstGeom prst="roundRect">
            <a:avLst>
              <a:gd name="adj" fmla="val 7206"/>
            </a:avLst>
          </a:prstGeom>
          <a:solidFill>
            <a:srgbClr val="E2E3E9"/>
          </a:solidFill>
          <a:ln w="7620">
            <a:solidFill>
              <a:srgbClr val="C8C9CF"/>
            </a:solidFill>
            <a:prstDash val="solid"/>
          </a:ln>
        </p:spPr>
      </p:sp>
      <p:sp>
        <p:nvSpPr>
          <p:cNvPr id="11" name="Text 8"/>
          <p:cNvSpPr/>
          <p:nvPr/>
        </p:nvSpPr>
        <p:spPr>
          <a:xfrm>
            <a:off x="852983" y="4152603"/>
            <a:ext cx="2351882"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Hospitality &amp; Resorts</a:t>
            </a:r>
            <a:endParaRPr lang="en-US" sz="1833" dirty="0"/>
          </a:p>
        </p:txBody>
      </p:sp>
      <p:sp>
        <p:nvSpPr>
          <p:cNvPr id="12" name="Text 9"/>
          <p:cNvSpPr/>
          <p:nvPr/>
        </p:nvSpPr>
        <p:spPr>
          <a:xfrm>
            <a:off x="852984" y="4559300"/>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Maintain clean, animal-free outdoor environments.</a:t>
            </a:r>
            <a:endParaRPr lang="en-US" sz="1458" dirty="0"/>
          </a:p>
        </p:txBody>
      </p:sp>
      <p:sp>
        <p:nvSpPr>
          <p:cNvPr id="13" name="Shape 10"/>
          <p:cNvSpPr/>
          <p:nvPr/>
        </p:nvSpPr>
        <p:spPr>
          <a:xfrm>
            <a:off x="658515" y="5242819"/>
            <a:ext cx="4370685" cy="1096566"/>
          </a:xfrm>
          <a:prstGeom prst="roundRect">
            <a:avLst>
              <a:gd name="adj" fmla="val 7206"/>
            </a:avLst>
          </a:prstGeom>
          <a:solidFill>
            <a:srgbClr val="E2E3E9"/>
          </a:solidFill>
          <a:ln w="7620">
            <a:solidFill>
              <a:srgbClr val="C8C9CF"/>
            </a:solidFill>
            <a:prstDash val="solid"/>
          </a:ln>
        </p:spPr>
      </p:sp>
      <p:sp>
        <p:nvSpPr>
          <p:cNvPr id="14" name="Text 11"/>
          <p:cNvSpPr/>
          <p:nvPr/>
        </p:nvSpPr>
        <p:spPr>
          <a:xfrm>
            <a:off x="852983" y="5437287"/>
            <a:ext cx="2351882"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Industrial Properties</a:t>
            </a:r>
            <a:endParaRPr lang="en-US" sz="1833" dirty="0"/>
          </a:p>
        </p:txBody>
      </p:sp>
      <p:sp>
        <p:nvSpPr>
          <p:cNvPr id="15" name="Text 12"/>
          <p:cNvSpPr/>
          <p:nvPr/>
        </p:nvSpPr>
        <p:spPr>
          <a:xfrm>
            <a:off x="852984" y="5843985"/>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Prevent property damage.</a:t>
            </a:r>
            <a:endParaRPr lang="en-US" sz="1458" dirty="0"/>
          </a:p>
        </p:txBody>
      </p:sp>
      <p:sp>
        <p:nvSpPr>
          <p:cNvPr id="17" name="Shape 1">
            <a:extLst>
              <a:ext uri="{FF2B5EF4-FFF2-40B4-BE49-F238E27FC236}">
                <a16:creationId xmlns:a16="http://schemas.microsoft.com/office/drawing/2014/main" id="{147CF0B8-3376-B166-EA0B-B47611A9AF52}"/>
              </a:ext>
            </a:extLst>
          </p:cNvPr>
          <p:cNvSpPr/>
          <p:nvPr/>
        </p:nvSpPr>
        <p:spPr>
          <a:xfrm>
            <a:off x="7162803" y="1388765"/>
            <a:ext cx="4370684" cy="1096566"/>
          </a:xfrm>
          <a:prstGeom prst="roundRect">
            <a:avLst>
              <a:gd name="adj" fmla="val 7206"/>
            </a:avLst>
          </a:prstGeom>
          <a:solidFill>
            <a:srgbClr val="E2E3E9"/>
          </a:solidFill>
          <a:ln w="7620">
            <a:solidFill>
              <a:srgbClr val="C8C9CF"/>
            </a:solidFill>
            <a:prstDash val="solid"/>
          </a:ln>
        </p:spPr>
        <p:txBody>
          <a:bodyPr/>
          <a:lstStyle/>
          <a:p>
            <a:endParaRPr lang="en-IN" dirty="0"/>
          </a:p>
        </p:txBody>
      </p:sp>
      <p:sp>
        <p:nvSpPr>
          <p:cNvPr id="18" name="Text 2">
            <a:extLst>
              <a:ext uri="{FF2B5EF4-FFF2-40B4-BE49-F238E27FC236}">
                <a16:creationId xmlns:a16="http://schemas.microsoft.com/office/drawing/2014/main" id="{31DBA26A-9A23-CE70-EAB8-D5745CEF48E3}"/>
              </a:ext>
            </a:extLst>
          </p:cNvPr>
          <p:cNvSpPr/>
          <p:nvPr/>
        </p:nvSpPr>
        <p:spPr>
          <a:xfrm>
            <a:off x="7445864" y="1577917"/>
            <a:ext cx="2546846"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rPr>
              <a:t>Nurseries &amp; Horticulture</a:t>
            </a:r>
            <a:endParaRPr lang="en-US" sz="1833" dirty="0"/>
          </a:p>
        </p:txBody>
      </p:sp>
      <p:sp>
        <p:nvSpPr>
          <p:cNvPr id="20" name="Text 3">
            <a:extLst>
              <a:ext uri="{FF2B5EF4-FFF2-40B4-BE49-F238E27FC236}">
                <a16:creationId xmlns:a16="http://schemas.microsoft.com/office/drawing/2014/main" id="{7FD64F89-0D6B-2C2D-ABD0-FFADC1B46A0C}"/>
              </a:ext>
            </a:extLst>
          </p:cNvPr>
          <p:cNvSpPr/>
          <p:nvPr/>
        </p:nvSpPr>
        <p:spPr>
          <a:xfrm>
            <a:off x="7445864" y="1993271"/>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rPr>
              <a:t>Prevent high value plants</a:t>
            </a:r>
            <a:endParaRPr lang="en-US" sz="1458" dirty="0"/>
          </a:p>
        </p:txBody>
      </p:sp>
      <p:sp>
        <p:nvSpPr>
          <p:cNvPr id="21" name="Shape 1">
            <a:extLst>
              <a:ext uri="{FF2B5EF4-FFF2-40B4-BE49-F238E27FC236}">
                <a16:creationId xmlns:a16="http://schemas.microsoft.com/office/drawing/2014/main" id="{89B149CC-DFD8-E172-105D-ED645DC48518}"/>
              </a:ext>
            </a:extLst>
          </p:cNvPr>
          <p:cNvSpPr/>
          <p:nvPr/>
        </p:nvSpPr>
        <p:spPr>
          <a:xfrm>
            <a:off x="7162803" y="2726333"/>
            <a:ext cx="4370684" cy="1096566"/>
          </a:xfrm>
          <a:prstGeom prst="roundRect">
            <a:avLst>
              <a:gd name="adj" fmla="val 7206"/>
            </a:avLst>
          </a:prstGeom>
          <a:solidFill>
            <a:srgbClr val="E2E3E9"/>
          </a:solidFill>
          <a:ln w="7620">
            <a:solidFill>
              <a:srgbClr val="C8C9CF"/>
            </a:solidFill>
            <a:prstDash val="solid"/>
          </a:ln>
        </p:spPr>
        <p:txBody>
          <a:bodyPr/>
          <a:lstStyle/>
          <a:p>
            <a:endParaRPr lang="en-IN" dirty="0"/>
          </a:p>
        </p:txBody>
      </p:sp>
      <p:sp>
        <p:nvSpPr>
          <p:cNvPr id="22" name="Text 2">
            <a:extLst>
              <a:ext uri="{FF2B5EF4-FFF2-40B4-BE49-F238E27FC236}">
                <a16:creationId xmlns:a16="http://schemas.microsoft.com/office/drawing/2014/main" id="{42A4CFCD-EA59-F33F-4664-908C2F70CA58}"/>
              </a:ext>
            </a:extLst>
          </p:cNvPr>
          <p:cNvSpPr/>
          <p:nvPr/>
        </p:nvSpPr>
        <p:spPr>
          <a:xfrm>
            <a:off x="7445864" y="2915485"/>
            <a:ext cx="2546846"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rPr>
              <a:t>Government &amp; Municipal parks</a:t>
            </a:r>
            <a:endParaRPr lang="en-US" sz="1833" dirty="0"/>
          </a:p>
        </p:txBody>
      </p:sp>
      <p:sp>
        <p:nvSpPr>
          <p:cNvPr id="23" name="Text 3">
            <a:extLst>
              <a:ext uri="{FF2B5EF4-FFF2-40B4-BE49-F238E27FC236}">
                <a16:creationId xmlns:a16="http://schemas.microsoft.com/office/drawing/2014/main" id="{E196C405-4F59-F13B-6095-E9AA2B917600}"/>
              </a:ext>
            </a:extLst>
          </p:cNvPr>
          <p:cNvSpPr/>
          <p:nvPr/>
        </p:nvSpPr>
        <p:spPr>
          <a:xfrm>
            <a:off x="7445864" y="3330839"/>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rPr>
              <a:t>Deter</a:t>
            </a:r>
            <a:r>
              <a:rPr lang="en-US" sz="1458" dirty="0"/>
              <a:t> </a:t>
            </a:r>
            <a:r>
              <a:rPr lang="en-US" sz="1458" dirty="0">
                <a:solidFill>
                  <a:srgbClr val="5B5F71"/>
                </a:solidFill>
                <a:latin typeface="Instrument Sans Medium" pitchFamily="34" charset="0"/>
              </a:rPr>
              <a:t>Animals from public space.</a:t>
            </a:r>
          </a:p>
        </p:txBody>
      </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84546A08-1344-DCC2-AE9A-02A9ADC2D8EF}"/>
                  </a:ext>
                </a:extLst>
              </p14:cNvPr>
              <p14:cNvContentPartPr/>
              <p14:nvPr/>
            </p14:nvContentPartPr>
            <p14:xfrm>
              <a:off x="10786408" y="6193550"/>
              <a:ext cx="1241280" cy="507600"/>
            </p14:xfrm>
          </p:contentPart>
        </mc:Choice>
        <mc:Fallback xmlns="">
          <p:pic>
            <p:nvPicPr>
              <p:cNvPr id="27" name="Ink 26">
                <a:extLst>
                  <a:ext uri="{FF2B5EF4-FFF2-40B4-BE49-F238E27FC236}">
                    <a16:creationId xmlns:a16="http://schemas.microsoft.com/office/drawing/2014/main" id="{84546A08-1344-DCC2-AE9A-02A9ADC2D8EF}"/>
                  </a:ext>
                </a:extLst>
              </p:cNvPr>
              <p:cNvPicPr/>
              <p:nvPr/>
            </p:nvPicPr>
            <p:blipFill>
              <a:blip r:embed="rId5"/>
              <a:stretch>
                <a:fillRect/>
              </a:stretch>
            </p:blipFill>
            <p:spPr>
              <a:xfrm>
                <a:off x="10723408" y="6130550"/>
                <a:ext cx="136692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6415FB7F-3632-8F75-A27F-4D382FF06E6E}"/>
                  </a:ext>
                </a:extLst>
              </p14:cNvPr>
              <p14:cNvContentPartPr/>
              <p14:nvPr/>
            </p14:nvContentPartPr>
            <p14:xfrm>
              <a:off x="10880728" y="6540230"/>
              <a:ext cx="969480" cy="188640"/>
            </p14:xfrm>
          </p:contentPart>
        </mc:Choice>
        <mc:Fallback xmlns="">
          <p:pic>
            <p:nvPicPr>
              <p:cNvPr id="29" name="Ink 28">
                <a:extLst>
                  <a:ext uri="{FF2B5EF4-FFF2-40B4-BE49-F238E27FC236}">
                    <a16:creationId xmlns:a16="http://schemas.microsoft.com/office/drawing/2014/main" id="{6415FB7F-3632-8F75-A27F-4D382FF06E6E}"/>
                  </a:ext>
                </a:extLst>
              </p:cNvPr>
              <p:cNvPicPr/>
              <p:nvPr/>
            </p:nvPicPr>
            <p:blipFill>
              <a:blip r:embed="rId7"/>
              <a:stretch>
                <a:fillRect/>
              </a:stretch>
            </p:blipFill>
            <p:spPr>
              <a:xfrm>
                <a:off x="10817728" y="6477230"/>
                <a:ext cx="1095120" cy="3142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85000"/>
            </a:srgbClr>
          </a:solidFill>
          <a:ln/>
        </p:spPr>
      </p:sp>
      <p:sp>
        <p:nvSpPr>
          <p:cNvPr id="4" name="Text 1"/>
          <p:cNvSpPr/>
          <p:nvPr/>
        </p:nvSpPr>
        <p:spPr>
          <a:xfrm>
            <a:off x="661492" y="606029"/>
            <a:ext cx="8061028" cy="590649"/>
          </a:xfrm>
          <a:prstGeom prst="rect">
            <a:avLst/>
          </a:prstGeom>
          <a:noFill/>
          <a:ln/>
        </p:spPr>
        <p:txBody>
          <a:bodyPr wrap="none" lIns="0" tIns="0" rIns="0" bIns="0" rtlCol="0" anchor="t"/>
          <a:lstStyle/>
          <a:p>
            <a:pPr>
              <a:lnSpc>
                <a:spcPts val="4625"/>
              </a:lnSpc>
            </a:pPr>
            <a:r>
              <a:rPr lang="en-US" sz="3708" dirty="0">
                <a:solidFill>
                  <a:srgbClr val="201B18"/>
                </a:solidFill>
                <a:latin typeface="Platypi Medium" pitchFamily="34" charset="0"/>
                <a:ea typeface="Platypi Medium" pitchFamily="34" charset="-122"/>
                <a:cs typeface="Platypi Medium" pitchFamily="34" charset="-120"/>
              </a:rPr>
              <a:t>Operational Plan</a:t>
            </a:r>
            <a:endParaRPr lang="en-US" sz="3708" dirty="0"/>
          </a:p>
        </p:txBody>
      </p:sp>
      <p:sp>
        <p:nvSpPr>
          <p:cNvPr id="5" name="Text 2"/>
          <p:cNvSpPr/>
          <p:nvPr/>
        </p:nvSpPr>
        <p:spPr>
          <a:xfrm>
            <a:off x="661492" y="1669157"/>
            <a:ext cx="2362696" cy="295275"/>
          </a:xfrm>
          <a:prstGeom prst="rect">
            <a:avLst/>
          </a:prstGeom>
          <a:noFill/>
          <a:ln/>
        </p:spPr>
        <p:txBody>
          <a:bodyPr wrap="none" lIns="0" tIns="0" rIns="0" bIns="0" rtlCol="0" anchor="t"/>
          <a:lstStyle/>
          <a:p>
            <a:pPr>
              <a:lnSpc>
                <a:spcPts val="2292"/>
              </a:lnSpc>
            </a:pPr>
            <a:r>
              <a:rPr lang="en-US" sz="1833" dirty="0">
                <a:solidFill>
                  <a:srgbClr val="201B18"/>
                </a:solidFill>
                <a:latin typeface="Platypi Medium" pitchFamily="34" charset="0"/>
                <a:ea typeface="Platypi Medium" pitchFamily="34" charset="-122"/>
                <a:cs typeface="Platypi Medium" pitchFamily="34" charset="-120"/>
              </a:rPr>
              <a:t>Production</a:t>
            </a:r>
            <a:endParaRPr lang="en-US" sz="1833" dirty="0"/>
          </a:p>
        </p:txBody>
      </p:sp>
      <p:sp>
        <p:nvSpPr>
          <p:cNvPr id="6" name="Text 3"/>
          <p:cNvSpPr/>
          <p:nvPr/>
        </p:nvSpPr>
        <p:spPr>
          <a:xfrm>
            <a:off x="661492" y="2153445"/>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Component checks</a:t>
            </a:r>
            <a:endParaRPr lang="en-US" sz="1458" dirty="0"/>
          </a:p>
        </p:txBody>
      </p:sp>
      <p:sp>
        <p:nvSpPr>
          <p:cNvPr id="7" name="Text 4"/>
          <p:cNvSpPr/>
          <p:nvPr/>
        </p:nvSpPr>
        <p:spPr>
          <a:xfrm>
            <a:off x="661492" y="2521943"/>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Device assembly</a:t>
            </a:r>
            <a:endParaRPr lang="en-US" sz="1458" dirty="0"/>
          </a:p>
        </p:txBody>
      </p:sp>
      <p:sp>
        <p:nvSpPr>
          <p:cNvPr id="13" name="Text 10"/>
          <p:cNvSpPr/>
          <p:nvPr/>
        </p:nvSpPr>
        <p:spPr>
          <a:xfrm>
            <a:off x="4444107" y="1669157"/>
            <a:ext cx="2362696" cy="295275"/>
          </a:xfrm>
          <a:prstGeom prst="rect">
            <a:avLst/>
          </a:prstGeom>
          <a:noFill/>
          <a:ln/>
        </p:spPr>
        <p:txBody>
          <a:bodyPr wrap="none" lIns="0" tIns="0" rIns="0" bIns="0" rtlCol="0" anchor="t"/>
          <a:lstStyle/>
          <a:p>
            <a:pPr>
              <a:lnSpc>
                <a:spcPts val="2292"/>
              </a:lnSpc>
            </a:pPr>
            <a:r>
              <a:rPr lang="en-US" sz="1833" dirty="0">
                <a:solidFill>
                  <a:srgbClr val="201B18"/>
                </a:solidFill>
                <a:latin typeface="Platypi Medium" pitchFamily="34" charset="0"/>
                <a:ea typeface="Platypi Medium" pitchFamily="34" charset="-122"/>
                <a:cs typeface="Platypi Medium" pitchFamily="34" charset="-120"/>
              </a:rPr>
              <a:t>Quality Control</a:t>
            </a:r>
            <a:endParaRPr lang="en-US" sz="1833" dirty="0"/>
          </a:p>
        </p:txBody>
      </p:sp>
      <p:sp>
        <p:nvSpPr>
          <p:cNvPr id="14" name="Text 11"/>
          <p:cNvSpPr/>
          <p:nvPr/>
        </p:nvSpPr>
        <p:spPr>
          <a:xfrm>
            <a:off x="4444107" y="2153445"/>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Component testing</a:t>
            </a:r>
            <a:endParaRPr lang="en-US" sz="1458" dirty="0"/>
          </a:p>
        </p:txBody>
      </p:sp>
      <p:sp>
        <p:nvSpPr>
          <p:cNvPr id="15" name="Text 12"/>
          <p:cNvSpPr/>
          <p:nvPr/>
        </p:nvSpPr>
        <p:spPr>
          <a:xfrm>
            <a:off x="4444107" y="2521943"/>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Detection checks</a:t>
            </a:r>
            <a:endParaRPr lang="en-US" sz="1458" dirty="0"/>
          </a:p>
        </p:txBody>
      </p:sp>
      <p:sp>
        <p:nvSpPr>
          <p:cNvPr id="16" name="Text 13"/>
          <p:cNvSpPr/>
          <p:nvPr/>
        </p:nvSpPr>
        <p:spPr>
          <a:xfrm>
            <a:off x="4444107" y="2890441"/>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Weatherproofing inspection</a:t>
            </a:r>
            <a:endParaRPr lang="en-US" sz="1458" dirty="0"/>
          </a:p>
        </p:txBody>
      </p:sp>
      <p:sp>
        <p:nvSpPr>
          <p:cNvPr id="17" name="Text 14"/>
          <p:cNvSpPr/>
          <p:nvPr/>
        </p:nvSpPr>
        <p:spPr>
          <a:xfrm>
            <a:off x="4444107" y="3258940"/>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Issue logging</a:t>
            </a:r>
            <a:endParaRPr lang="en-US" sz="1458" dirty="0"/>
          </a:p>
        </p:txBody>
      </p:sp>
      <p:grpSp>
        <p:nvGrpSpPr>
          <p:cNvPr id="33" name="Group 32">
            <a:extLst>
              <a:ext uri="{FF2B5EF4-FFF2-40B4-BE49-F238E27FC236}">
                <a16:creationId xmlns:a16="http://schemas.microsoft.com/office/drawing/2014/main" id="{77139472-61DB-B283-B7FD-ED42C236BFC1}"/>
              </a:ext>
            </a:extLst>
          </p:cNvPr>
          <p:cNvGrpSpPr/>
          <p:nvPr/>
        </p:nvGrpSpPr>
        <p:grpSpPr>
          <a:xfrm>
            <a:off x="593566" y="3750369"/>
            <a:ext cx="7165638" cy="2007991"/>
            <a:chOff x="593566" y="3750369"/>
            <a:chExt cx="7165638" cy="2007991"/>
          </a:xfrm>
        </p:grpSpPr>
        <p:grpSp>
          <p:nvGrpSpPr>
            <p:cNvPr id="32" name="Group 31">
              <a:extLst>
                <a:ext uri="{FF2B5EF4-FFF2-40B4-BE49-F238E27FC236}">
                  <a16:creationId xmlns:a16="http://schemas.microsoft.com/office/drawing/2014/main" id="{A47791E9-8234-911C-C3F7-2D0879A61BA8}"/>
                </a:ext>
              </a:extLst>
            </p:cNvPr>
            <p:cNvGrpSpPr/>
            <p:nvPr/>
          </p:nvGrpSpPr>
          <p:grpSpPr>
            <a:xfrm>
              <a:off x="593566" y="3866158"/>
              <a:ext cx="3315097" cy="1892202"/>
              <a:chOff x="661492" y="3013373"/>
              <a:chExt cx="3315097" cy="1892202"/>
            </a:xfrm>
          </p:grpSpPr>
          <p:sp>
            <p:nvSpPr>
              <p:cNvPr id="8" name="Text 5"/>
              <p:cNvSpPr/>
              <p:nvPr/>
            </p:nvSpPr>
            <p:spPr>
              <a:xfrm>
                <a:off x="661492" y="3013373"/>
                <a:ext cx="2362696" cy="295275"/>
              </a:xfrm>
              <a:prstGeom prst="rect">
                <a:avLst/>
              </a:prstGeom>
              <a:noFill/>
              <a:ln/>
            </p:spPr>
            <p:txBody>
              <a:bodyPr wrap="none" lIns="0" tIns="0" rIns="0" bIns="0" rtlCol="0" anchor="t"/>
              <a:lstStyle/>
              <a:p>
                <a:pPr>
                  <a:lnSpc>
                    <a:spcPts val="2292"/>
                  </a:lnSpc>
                </a:pPr>
                <a:r>
                  <a:rPr lang="en-US" sz="1833" dirty="0">
                    <a:solidFill>
                      <a:srgbClr val="201B18"/>
                    </a:solidFill>
                    <a:latin typeface="Platypi Medium" pitchFamily="34" charset="0"/>
                    <a:ea typeface="Platypi Medium" pitchFamily="34" charset="-122"/>
                    <a:cs typeface="Platypi Medium" pitchFamily="34" charset="-120"/>
                  </a:rPr>
                  <a:t>Daily Operations</a:t>
                </a:r>
                <a:endParaRPr lang="en-US" sz="1833" dirty="0"/>
              </a:p>
            </p:txBody>
          </p:sp>
          <p:sp>
            <p:nvSpPr>
              <p:cNvPr id="9" name="Text 6"/>
              <p:cNvSpPr/>
              <p:nvPr/>
            </p:nvSpPr>
            <p:spPr>
              <a:xfrm>
                <a:off x="661492" y="3497660"/>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Monitor power/sensors</a:t>
                </a:r>
                <a:endParaRPr lang="en-US" sz="1458" dirty="0"/>
              </a:p>
            </p:txBody>
          </p:sp>
          <p:sp>
            <p:nvSpPr>
              <p:cNvPr id="10" name="Text 7"/>
              <p:cNvSpPr/>
              <p:nvPr/>
            </p:nvSpPr>
            <p:spPr>
              <a:xfrm>
                <a:off x="661492" y="3866158"/>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Collect activity data</a:t>
                </a:r>
                <a:endParaRPr lang="en-US" sz="1458" dirty="0"/>
              </a:p>
            </p:txBody>
          </p:sp>
          <p:sp>
            <p:nvSpPr>
              <p:cNvPr id="11" name="Text 8"/>
              <p:cNvSpPr/>
              <p:nvPr/>
            </p:nvSpPr>
            <p:spPr>
              <a:xfrm>
                <a:off x="661492" y="4234657"/>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Perform maintenance</a:t>
                </a:r>
                <a:endParaRPr lang="en-US" sz="1458" dirty="0"/>
              </a:p>
            </p:txBody>
          </p:sp>
          <p:sp>
            <p:nvSpPr>
              <p:cNvPr id="12" name="Text 9"/>
              <p:cNvSpPr/>
              <p:nvPr/>
            </p:nvSpPr>
            <p:spPr>
              <a:xfrm>
                <a:off x="661492" y="4603156"/>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Update firmware</a:t>
                </a:r>
                <a:endParaRPr lang="en-US" sz="1458" dirty="0"/>
              </a:p>
            </p:txBody>
          </p:sp>
        </p:grpSp>
        <p:sp>
          <p:nvSpPr>
            <p:cNvPr id="18" name="Text 15"/>
            <p:cNvSpPr/>
            <p:nvPr/>
          </p:nvSpPr>
          <p:spPr>
            <a:xfrm>
              <a:off x="4444107" y="3750369"/>
              <a:ext cx="2362696" cy="295275"/>
            </a:xfrm>
            <a:prstGeom prst="rect">
              <a:avLst/>
            </a:prstGeom>
            <a:noFill/>
            <a:ln/>
          </p:spPr>
          <p:txBody>
            <a:bodyPr wrap="none" lIns="0" tIns="0" rIns="0" bIns="0" rtlCol="0" anchor="t"/>
            <a:lstStyle/>
            <a:p>
              <a:pPr>
                <a:lnSpc>
                  <a:spcPts val="2292"/>
                </a:lnSpc>
              </a:pPr>
              <a:r>
                <a:rPr lang="en-US" sz="1833" dirty="0">
                  <a:solidFill>
                    <a:srgbClr val="201B18"/>
                  </a:solidFill>
                  <a:latin typeface="Platypi Medium" pitchFamily="34" charset="0"/>
                  <a:ea typeface="Platypi Medium" pitchFamily="34" charset="-122"/>
                  <a:cs typeface="Platypi Medium" pitchFamily="34" charset="-120"/>
                </a:rPr>
                <a:t>Maintenance</a:t>
              </a:r>
              <a:endParaRPr lang="en-US" sz="1833" dirty="0"/>
            </a:p>
          </p:txBody>
        </p:sp>
        <p:sp>
          <p:nvSpPr>
            <p:cNvPr id="19" name="Text 16"/>
            <p:cNvSpPr/>
            <p:nvPr/>
          </p:nvSpPr>
          <p:spPr>
            <a:xfrm>
              <a:off x="4444107" y="4234657"/>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Monthly inspections</a:t>
              </a:r>
              <a:endParaRPr lang="en-US" sz="1458" dirty="0"/>
            </a:p>
          </p:txBody>
        </p:sp>
        <p:sp>
          <p:nvSpPr>
            <p:cNvPr id="20" name="Text 17"/>
            <p:cNvSpPr/>
            <p:nvPr/>
          </p:nvSpPr>
          <p:spPr>
            <a:xfrm>
              <a:off x="4444107" y="4603156"/>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Battery/solar replacement</a:t>
              </a:r>
              <a:endParaRPr lang="en-US" sz="1458" dirty="0"/>
            </a:p>
          </p:txBody>
        </p:sp>
        <p:sp>
          <p:nvSpPr>
            <p:cNvPr id="21" name="Text 18"/>
            <p:cNvSpPr/>
            <p:nvPr/>
          </p:nvSpPr>
          <p:spPr>
            <a:xfrm>
              <a:off x="4444107" y="4971654"/>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Sensor calibration</a:t>
              </a:r>
              <a:endParaRPr lang="en-US" sz="1458" dirty="0"/>
            </a:p>
          </p:txBody>
        </p:sp>
        <p:sp>
          <p:nvSpPr>
            <p:cNvPr id="22" name="Text 19"/>
            <p:cNvSpPr/>
            <p:nvPr/>
          </p:nvSpPr>
          <p:spPr>
            <a:xfrm>
              <a:off x="4444107" y="5340152"/>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Parts repair</a:t>
              </a:r>
              <a:endParaRPr lang="en-US" sz="1458" dirty="0"/>
            </a:p>
          </p:txBody>
        </p:sp>
      </p:grpSp>
      <p:sp>
        <p:nvSpPr>
          <p:cNvPr id="23" name="Text 20"/>
          <p:cNvSpPr/>
          <p:nvPr/>
        </p:nvSpPr>
        <p:spPr>
          <a:xfrm>
            <a:off x="8226723" y="1669157"/>
            <a:ext cx="2572743" cy="295275"/>
          </a:xfrm>
          <a:prstGeom prst="rect">
            <a:avLst/>
          </a:prstGeom>
          <a:noFill/>
          <a:ln/>
        </p:spPr>
        <p:txBody>
          <a:bodyPr wrap="none" lIns="0" tIns="0" rIns="0" bIns="0" rtlCol="0" anchor="t"/>
          <a:lstStyle/>
          <a:p>
            <a:pPr>
              <a:lnSpc>
                <a:spcPts val="2292"/>
              </a:lnSpc>
            </a:pPr>
            <a:r>
              <a:rPr lang="en-US" sz="1833" dirty="0">
                <a:solidFill>
                  <a:srgbClr val="201B18"/>
                </a:solidFill>
                <a:latin typeface="Platypi Medium" pitchFamily="34" charset="0"/>
                <a:ea typeface="Platypi Medium" pitchFamily="34" charset="-122"/>
                <a:cs typeface="Platypi Medium" pitchFamily="34" charset="-120"/>
              </a:rPr>
              <a:t>Safety &amp; Environment</a:t>
            </a:r>
            <a:endParaRPr lang="en-US" sz="1833" dirty="0"/>
          </a:p>
        </p:txBody>
      </p:sp>
      <p:sp>
        <p:nvSpPr>
          <p:cNvPr id="24" name="Text 21"/>
          <p:cNvSpPr/>
          <p:nvPr/>
        </p:nvSpPr>
        <p:spPr>
          <a:xfrm>
            <a:off x="8226722" y="2153445"/>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Eco-friendly materials</a:t>
            </a:r>
            <a:endParaRPr lang="en-US" sz="1458" dirty="0"/>
          </a:p>
        </p:txBody>
      </p:sp>
      <p:sp>
        <p:nvSpPr>
          <p:cNvPr id="25" name="Text 22"/>
          <p:cNvSpPr/>
          <p:nvPr/>
        </p:nvSpPr>
        <p:spPr>
          <a:xfrm>
            <a:off x="8226722" y="2521943"/>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Non-target species protection</a:t>
            </a:r>
            <a:endParaRPr lang="en-US" sz="1458" dirty="0"/>
          </a:p>
        </p:txBody>
      </p:sp>
      <p:grpSp>
        <p:nvGrpSpPr>
          <p:cNvPr id="35" name="Group 34">
            <a:extLst>
              <a:ext uri="{FF2B5EF4-FFF2-40B4-BE49-F238E27FC236}">
                <a16:creationId xmlns:a16="http://schemas.microsoft.com/office/drawing/2014/main" id="{7CB3BC3B-4EFB-514D-FD8B-22AFE4B489D0}"/>
              </a:ext>
            </a:extLst>
          </p:cNvPr>
          <p:cNvGrpSpPr/>
          <p:nvPr/>
        </p:nvGrpSpPr>
        <p:grpSpPr>
          <a:xfrm>
            <a:off x="8226721" y="3816449"/>
            <a:ext cx="3315097" cy="1523703"/>
            <a:chOff x="8226722" y="3013373"/>
            <a:chExt cx="3315097" cy="1523703"/>
          </a:xfrm>
        </p:grpSpPr>
        <p:sp>
          <p:nvSpPr>
            <p:cNvPr id="26" name="Text 23"/>
            <p:cNvSpPr/>
            <p:nvPr/>
          </p:nvSpPr>
          <p:spPr>
            <a:xfrm>
              <a:off x="8226723" y="3013373"/>
              <a:ext cx="2362696" cy="295275"/>
            </a:xfrm>
            <a:prstGeom prst="rect">
              <a:avLst/>
            </a:prstGeom>
            <a:noFill/>
            <a:ln/>
          </p:spPr>
          <p:txBody>
            <a:bodyPr wrap="none" lIns="0" tIns="0" rIns="0" bIns="0" rtlCol="0" anchor="t"/>
            <a:lstStyle/>
            <a:p>
              <a:pPr>
                <a:lnSpc>
                  <a:spcPts val="2292"/>
                </a:lnSpc>
              </a:pPr>
              <a:r>
                <a:rPr lang="en-US" sz="1833" dirty="0">
                  <a:solidFill>
                    <a:srgbClr val="201B18"/>
                  </a:solidFill>
                  <a:latin typeface="Platypi Medium" pitchFamily="34" charset="0"/>
                  <a:ea typeface="Platypi Medium" pitchFamily="34" charset="-122"/>
                  <a:cs typeface="Platypi Medium" pitchFamily="34" charset="-120"/>
                </a:rPr>
                <a:t>Logistics</a:t>
              </a:r>
              <a:endParaRPr lang="en-US" sz="1833" dirty="0"/>
            </a:p>
          </p:txBody>
        </p:sp>
        <p:sp>
          <p:nvSpPr>
            <p:cNvPr id="27" name="Text 24"/>
            <p:cNvSpPr/>
            <p:nvPr/>
          </p:nvSpPr>
          <p:spPr>
            <a:xfrm>
              <a:off x="8226722" y="3497660"/>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Inventory tracking</a:t>
              </a:r>
              <a:endParaRPr lang="en-US" sz="1458" dirty="0"/>
            </a:p>
          </p:txBody>
        </p:sp>
        <p:sp>
          <p:nvSpPr>
            <p:cNvPr id="28" name="Text 25"/>
            <p:cNvSpPr/>
            <p:nvPr/>
          </p:nvSpPr>
          <p:spPr>
            <a:xfrm>
              <a:off x="8226722" y="3866158"/>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Transport planning</a:t>
              </a:r>
              <a:endParaRPr lang="en-US" sz="1458" dirty="0"/>
            </a:p>
          </p:txBody>
        </p:sp>
        <p:sp>
          <p:nvSpPr>
            <p:cNvPr id="29" name="Text 26"/>
            <p:cNvSpPr/>
            <p:nvPr/>
          </p:nvSpPr>
          <p:spPr>
            <a:xfrm>
              <a:off x="8226722" y="4234657"/>
              <a:ext cx="3315097"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504C49"/>
                  </a:solidFill>
                  <a:latin typeface="Source Serif Pro" pitchFamily="34" charset="0"/>
                  <a:ea typeface="Source Serif Pro" pitchFamily="34" charset="-122"/>
                  <a:cs typeface="Source Serif Pro" pitchFamily="34" charset="-120"/>
                </a:rPr>
                <a:t>Device location/status logging</a:t>
              </a:r>
              <a:endParaRPr lang="en-US" sz="1458" dirty="0"/>
            </a:p>
          </p:txBody>
        </p:sp>
      </p:grpSp>
      <p:sp>
        <p:nvSpPr>
          <p:cNvPr id="30" name="Shape 27"/>
          <p:cNvSpPr/>
          <p:nvPr/>
        </p:nvSpPr>
        <p:spPr>
          <a:xfrm>
            <a:off x="661492" y="5935366"/>
            <a:ext cx="302419" cy="302419"/>
          </a:xfrm>
          <a:prstGeom prst="roundRect">
            <a:avLst>
              <a:gd name="adj" fmla="val 25194296"/>
            </a:avLst>
          </a:prstGeom>
          <a:noFill/>
          <a:ln w="7620">
            <a:solidFill>
              <a:srgbClr val="FFFFFF"/>
            </a:solidFill>
            <a:prstDash val="soli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B23E7BF-D7B9-B0B9-0724-33748BD11573}"/>
              </a:ext>
            </a:extLst>
          </p:cNvPr>
          <p:cNvSpPr/>
          <p:nvPr/>
        </p:nvSpPr>
        <p:spPr>
          <a:xfrm>
            <a:off x="3733254" y="417068"/>
            <a:ext cx="4725492"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Financial Overview</a:t>
            </a:r>
            <a:endParaRPr lang="en-US" sz="3708" dirty="0"/>
          </a:p>
        </p:txBody>
      </p:sp>
      <p:graphicFrame>
        <p:nvGraphicFramePr>
          <p:cNvPr id="10" name="Table 9">
            <a:extLst>
              <a:ext uri="{FF2B5EF4-FFF2-40B4-BE49-F238E27FC236}">
                <a16:creationId xmlns:a16="http://schemas.microsoft.com/office/drawing/2014/main" id="{AF8E5812-5740-A890-42B4-69DF62759825}"/>
              </a:ext>
            </a:extLst>
          </p:cNvPr>
          <p:cNvGraphicFramePr>
            <a:graphicFrameLocks noGrp="1"/>
          </p:cNvGraphicFramePr>
          <p:nvPr/>
        </p:nvGraphicFramePr>
        <p:xfrm>
          <a:off x="339790" y="1598110"/>
          <a:ext cx="3689220" cy="1153795"/>
        </p:xfrm>
        <a:graphic>
          <a:graphicData uri="http://schemas.openxmlformats.org/drawingml/2006/table">
            <a:tbl>
              <a:tblPr firstRow="1" firstCol="1" bandRow="1">
                <a:tableStyleId>{5940675A-B579-460E-94D1-54222C63F5DA}</a:tableStyleId>
              </a:tblPr>
              <a:tblGrid>
                <a:gridCol w="1844610">
                  <a:extLst>
                    <a:ext uri="{9D8B030D-6E8A-4147-A177-3AD203B41FA5}">
                      <a16:colId xmlns:a16="http://schemas.microsoft.com/office/drawing/2014/main" val="554985389"/>
                    </a:ext>
                  </a:extLst>
                </a:gridCol>
                <a:gridCol w="1844610">
                  <a:extLst>
                    <a:ext uri="{9D8B030D-6E8A-4147-A177-3AD203B41FA5}">
                      <a16:colId xmlns:a16="http://schemas.microsoft.com/office/drawing/2014/main" val="3434150022"/>
                    </a:ext>
                  </a:extLst>
                </a:gridCol>
              </a:tblGrid>
              <a:tr h="290195">
                <a:tc>
                  <a:txBody>
                    <a:bodyPr/>
                    <a:lstStyle/>
                    <a:p>
                      <a:pPr>
                        <a:lnSpc>
                          <a:spcPct val="115000"/>
                        </a:lnSpc>
                        <a:spcAft>
                          <a:spcPts val="800"/>
                        </a:spcAft>
                        <a:buNone/>
                      </a:pPr>
                      <a:r>
                        <a:rPr lang="en-IN" sz="1600" kern="100" dirty="0">
                          <a:effectLst/>
                          <a:latin typeface="Calibri" panose="020F0502020204030204" pitchFamily="34" charset="0"/>
                          <a:ea typeface="Calibri" panose="020F0502020204030204" pitchFamily="34" charset="0"/>
                          <a:cs typeface="SimSun" panose="02010600030101010101" pitchFamily="2" charset="-122"/>
                        </a:rPr>
                        <a:t>Hardware</a:t>
                      </a:r>
                    </a:p>
                  </a:txBody>
                  <a:tcPr marL="68580" marR="68580" marT="0" marB="0"/>
                </a:tc>
                <a:tc>
                  <a:txBody>
                    <a:bodyPr/>
                    <a:lstStyle/>
                    <a:p>
                      <a:pPr>
                        <a:lnSpc>
                          <a:spcPct val="115000"/>
                        </a:lnSpc>
                        <a:spcAft>
                          <a:spcPts val="800"/>
                        </a:spcAft>
                        <a:buNone/>
                      </a:pPr>
                      <a:r>
                        <a:rPr lang="en-US" sz="1600" kern="100" dirty="0">
                          <a:effectLst/>
                        </a:rPr>
                        <a:t>1,55,00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4251560"/>
                  </a:ext>
                </a:extLst>
              </a:tr>
              <a:tr h="283210">
                <a:tc>
                  <a:txBody>
                    <a:bodyPr/>
                    <a:lstStyle/>
                    <a:p>
                      <a:pPr>
                        <a:lnSpc>
                          <a:spcPct val="115000"/>
                        </a:lnSpc>
                        <a:spcAft>
                          <a:spcPts val="800"/>
                        </a:spcAft>
                        <a:buNone/>
                      </a:pPr>
                      <a:r>
                        <a:rPr lang="en-US" sz="1600" kern="100" dirty="0">
                          <a:effectLst/>
                        </a:rPr>
                        <a:t>Assembly &amp; Labor</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latin typeface="Calibri" panose="020F0502020204030204" pitchFamily="34" charset="0"/>
                          <a:ea typeface="Calibri" panose="020F0502020204030204" pitchFamily="34" charset="0"/>
                          <a:cs typeface="SimSun" panose="02010600030101010101" pitchFamily="2" charset="-122"/>
                        </a:rPr>
                        <a:t>30,000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512869394"/>
                  </a:ext>
                </a:extLst>
              </a:tr>
              <a:tr h="290195">
                <a:tc>
                  <a:txBody>
                    <a:bodyPr/>
                    <a:lstStyle/>
                    <a:p>
                      <a:pPr>
                        <a:lnSpc>
                          <a:spcPct val="115000"/>
                        </a:lnSpc>
                        <a:spcAft>
                          <a:spcPts val="800"/>
                        </a:spcAft>
                        <a:buNone/>
                      </a:pPr>
                      <a:r>
                        <a:rPr lang="en-US" sz="1600" kern="100" dirty="0">
                          <a:effectLst/>
                        </a:rPr>
                        <a:t>Marketing &amp; logistic</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13,000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1332387814"/>
                  </a:ext>
                </a:extLst>
              </a:tr>
              <a:tr h="290195">
                <a:tc>
                  <a:txBody>
                    <a:bodyPr/>
                    <a:lstStyle/>
                    <a:p>
                      <a:pPr>
                        <a:lnSpc>
                          <a:spcPct val="115000"/>
                        </a:lnSpc>
                        <a:spcAft>
                          <a:spcPts val="800"/>
                        </a:spcAft>
                        <a:buNone/>
                      </a:pPr>
                      <a:r>
                        <a:rPr lang="en-US" sz="1600" kern="100" dirty="0">
                          <a:effectLst/>
                        </a:rPr>
                        <a:t>Total cost </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1,98,000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3638942217"/>
                  </a:ext>
                </a:extLst>
              </a:tr>
            </a:tbl>
          </a:graphicData>
        </a:graphic>
      </p:graphicFrame>
      <p:sp>
        <p:nvSpPr>
          <p:cNvPr id="12" name="TextBox 11">
            <a:extLst>
              <a:ext uri="{FF2B5EF4-FFF2-40B4-BE49-F238E27FC236}">
                <a16:creationId xmlns:a16="http://schemas.microsoft.com/office/drawing/2014/main" id="{62308814-F720-0381-BEC4-9AC2A8855A6D}"/>
              </a:ext>
            </a:extLst>
          </p:cNvPr>
          <p:cNvSpPr txBox="1"/>
          <p:nvPr/>
        </p:nvSpPr>
        <p:spPr>
          <a:xfrm>
            <a:off x="223935" y="1092253"/>
            <a:ext cx="6097554" cy="390684"/>
          </a:xfrm>
          <a:prstGeom prst="rect">
            <a:avLst/>
          </a:prstGeom>
          <a:noFill/>
        </p:spPr>
        <p:txBody>
          <a:bodyPr wrap="square">
            <a:spAutoFit/>
          </a:bodyPr>
          <a:lstStyle/>
          <a:p>
            <a:pPr>
              <a:lnSpc>
                <a:spcPct val="115000"/>
              </a:lnSpc>
              <a:spcAft>
                <a:spcPts val="800"/>
              </a:spcAft>
            </a:pPr>
            <a:r>
              <a:rPr lang="en-US" sz="1800" b="1" kern="100" dirty="0">
                <a:effectLst/>
                <a:latin typeface="Times New Roman" panose="02020603050405020304" pitchFamily="18" charset="0"/>
                <a:ea typeface="Calibri" panose="020F0502020204030204" pitchFamily="34" charset="0"/>
                <a:cs typeface="SimSun" panose="02010600030101010101" pitchFamily="2" charset="-122"/>
              </a:rPr>
              <a:t>Statement (for 100 Units)</a:t>
            </a:r>
            <a:endParaRPr lang="en-IN" sz="1800" kern="100" dirty="0">
              <a:effectLst/>
              <a:latin typeface="Calibri" panose="020F0502020204030204" pitchFamily="34" charset="0"/>
              <a:ea typeface="Calibri" panose="020F0502020204030204" pitchFamily="34" charset="0"/>
              <a:cs typeface="SimSun" panose="02010600030101010101" pitchFamily="2" charset="-122"/>
            </a:endParaRPr>
          </a:p>
        </p:txBody>
      </p:sp>
      <p:graphicFrame>
        <p:nvGraphicFramePr>
          <p:cNvPr id="13" name="Table 12">
            <a:extLst>
              <a:ext uri="{FF2B5EF4-FFF2-40B4-BE49-F238E27FC236}">
                <a16:creationId xmlns:a16="http://schemas.microsoft.com/office/drawing/2014/main" id="{854B03BB-6CCE-A007-05AF-8FF963257D02}"/>
              </a:ext>
            </a:extLst>
          </p:cNvPr>
          <p:cNvGraphicFramePr>
            <a:graphicFrameLocks noGrp="1"/>
          </p:cNvGraphicFramePr>
          <p:nvPr>
            <p:extLst>
              <p:ext uri="{D42A27DB-BD31-4B8C-83A1-F6EECF244321}">
                <p14:modId xmlns:p14="http://schemas.microsoft.com/office/powerpoint/2010/main" val="1154730606"/>
              </p:ext>
            </p:extLst>
          </p:nvPr>
        </p:nvGraphicFramePr>
        <p:xfrm>
          <a:off x="7485481" y="1760170"/>
          <a:ext cx="3872204" cy="1533535"/>
        </p:xfrm>
        <a:graphic>
          <a:graphicData uri="http://schemas.openxmlformats.org/drawingml/2006/table">
            <a:tbl>
              <a:tblPr firstRow="1" firstCol="1" bandRow="1">
                <a:tableStyleId>{5940675A-B579-460E-94D1-54222C63F5DA}</a:tableStyleId>
              </a:tblPr>
              <a:tblGrid>
                <a:gridCol w="1936102">
                  <a:extLst>
                    <a:ext uri="{9D8B030D-6E8A-4147-A177-3AD203B41FA5}">
                      <a16:colId xmlns:a16="http://schemas.microsoft.com/office/drawing/2014/main" val="2427480266"/>
                    </a:ext>
                  </a:extLst>
                </a:gridCol>
                <a:gridCol w="1936102">
                  <a:extLst>
                    <a:ext uri="{9D8B030D-6E8A-4147-A177-3AD203B41FA5}">
                      <a16:colId xmlns:a16="http://schemas.microsoft.com/office/drawing/2014/main" val="2372128113"/>
                    </a:ext>
                  </a:extLst>
                </a:gridCol>
              </a:tblGrid>
              <a:tr h="306707">
                <a:tc>
                  <a:txBody>
                    <a:bodyPr/>
                    <a:lstStyle/>
                    <a:p>
                      <a:pPr>
                        <a:lnSpc>
                          <a:spcPct val="115000"/>
                        </a:lnSpc>
                        <a:spcAft>
                          <a:spcPts val="800"/>
                        </a:spcAft>
                        <a:buNone/>
                      </a:pPr>
                      <a:r>
                        <a:rPr lang="en-US" sz="1600" kern="100" dirty="0">
                          <a:effectLst/>
                        </a:rPr>
                        <a:t>Cost Price (3 units)</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5,940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3750025374"/>
                  </a:ext>
                </a:extLst>
              </a:tr>
              <a:tr h="306707">
                <a:tc>
                  <a:txBody>
                    <a:bodyPr/>
                    <a:lstStyle/>
                    <a:p>
                      <a:pPr>
                        <a:lnSpc>
                          <a:spcPct val="115000"/>
                        </a:lnSpc>
                        <a:spcAft>
                          <a:spcPts val="800"/>
                        </a:spcAft>
                        <a:buNone/>
                      </a:pPr>
                      <a:r>
                        <a:rPr lang="en-US" sz="1600" strike="noStrike" kern="100">
                          <a:effectLst/>
                        </a:rPr>
                        <a:t>Selling Price</a:t>
                      </a:r>
                      <a:endParaRPr lang="en-IN" sz="1600" strike="noStrike"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strike="noStrike" kern="100" dirty="0">
                          <a:effectLst/>
                        </a:rPr>
                        <a:t>8,400</a:t>
                      </a:r>
                      <a:endParaRPr lang="en-IN" sz="1600" strike="noStrike"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450966719"/>
                  </a:ext>
                </a:extLst>
              </a:tr>
              <a:tr h="306707">
                <a:tc>
                  <a:txBody>
                    <a:bodyPr/>
                    <a:lstStyle/>
                    <a:p>
                      <a:pPr>
                        <a:lnSpc>
                          <a:spcPct val="115000"/>
                        </a:lnSpc>
                        <a:spcAft>
                          <a:spcPts val="800"/>
                        </a:spcAft>
                        <a:buNone/>
                      </a:pPr>
                      <a:r>
                        <a:rPr lang="en-US" sz="1600" kern="100">
                          <a:effectLst/>
                        </a:rPr>
                        <a:t>10% Deduction</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840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3959007104"/>
                  </a:ext>
                </a:extLst>
              </a:tr>
              <a:tr h="306707">
                <a:tc>
                  <a:txBody>
                    <a:bodyPr/>
                    <a:lstStyle/>
                    <a:p>
                      <a:pPr>
                        <a:lnSpc>
                          <a:spcPct val="115000"/>
                        </a:lnSpc>
                        <a:spcAft>
                          <a:spcPts val="800"/>
                        </a:spcAft>
                        <a:buNone/>
                      </a:pPr>
                      <a:r>
                        <a:rPr lang="en-US" sz="1600" kern="100">
                          <a:effectLst/>
                        </a:rPr>
                        <a:t>Net Payable</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7,560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3588450784"/>
                  </a:ext>
                </a:extLst>
              </a:tr>
              <a:tr h="306707">
                <a:tc>
                  <a:txBody>
                    <a:bodyPr/>
                    <a:lstStyle/>
                    <a:p>
                      <a:pPr>
                        <a:lnSpc>
                          <a:spcPct val="115000"/>
                        </a:lnSpc>
                        <a:spcAft>
                          <a:spcPts val="800"/>
                        </a:spcAft>
                        <a:buNone/>
                      </a:pPr>
                      <a:r>
                        <a:rPr lang="en-US" sz="1600" kern="100">
                          <a:effectLst/>
                        </a:rPr>
                        <a:t>Profit (per package)</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1,620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063013609"/>
                  </a:ext>
                </a:extLst>
              </a:tr>
            </a:tbl>
          </a:graphicData>
        </a:graphic>
      </p:graphicFrame>
      <p:sp>
        <p:nvSpPr>
          <p:cNvPr id="15" name="TextBox 14">
            <a:extLst>
              <a:ext uri="{FF2B5EF4-FFF2-40B4-BE49-F238E27FC236}">
                <a16:creationId xmlns:a16="http://schemas.microsoft.com/office/drawing/2014/main" id="{B03346B1-92BA-45F9-293F-07144A299640}"/>
              </a:ext>
            </a:extLst>
          </p:cNvPr>
          <p:cNvSpPr txBox="1"/>
          <p:nvPr/>
        </p:nvSpPr>
        <p:spPr>
          <a:xfrm>
            <a:off x="7844713" y="1324757"/>
            <a:ext cx="3986503" cy="390684"/>
          </a:xfrm>
          <a:prstGeom prst="rect">
            <a:avLst/>
          </a:prstGeom>
          <a:noFill/>
        </p:spPr>
        <p:txBody>
          <a:bodyPr wrap="square">
            <a:spAutoFit/>
          </a:bodyPr>
          <a:lstStyle/>
          <a:p>
            <a:pPr>
              <a:lnSpc>
                <a:spcPct val="115000"/>
              </a:lnSpc>
              <a:spcAft>
                <a:spcPts val="800"/>
              </a:spcAft>
            </a:pPr>
            <a:r>
              <a:rPr lang="en-US" sz="1800" b="1" kern="100" dirty="0">
                <a:effectLst/>
                <a:latin typeface="Times New Roman" panose="02020603050405020304" pitchFamily="18" charset="0"/>
                <a:ea typeface="Calibri" panose="020F0502020204030204" pitchFamily="34" charset="0"/>
                <a:cs typeface="SimSun" panose="02010600030101010101" pitchFamily="2" charset="-122"/>
              </a:rPr>
              <a:t>3-in-1 Package Summary</a:t>
            </a:r>
            <a:endParaRPr lang="en-IN" sz="1800" kern="100" dirty="0">
              <a:effectLst/>
              <a:latin typeface="Calibri" panose="020F0502020204030204" pitchFamily="34" charset="0"/>
              <a:ea typeface="Calibri" panose="020F0502020204030204" pitchFamily="34" charset="0"/>
              <a:cs typeface="SimSun" panose="02010600030101010101" pitchFamily="2" charset="-122"/>
            </a:endParaRPr>
          </a:p>
        </p:txBody>
      </p:sp>
      <p:graphicFrame>
        <p:nvGraphicFramePr>
          <p:cNvPr id="16" name="Table 15">
            <a:extLst>
              <a:ext uri="{FF2B5EF4-FFF2-40B4-BE49-F238E27FC236}">
                <a16:creationId xmlns:a16="http://schemas.microsoft.com/office/drawing/2014/main" id="{FCD3AB01-1A37-0C97-8EF6-8909E9A2754E}"/>
              </a:ext>
            </a:extLst>
          </p:cNvPr>
          <p:cNvGraphicFramePr>
            <a:graphicFrameLocks noGrp="1"/>
          </p:cNvGraphicFramePr>
          <p:nvPr/>
        </p:nvGraphicFramePr>
        <p:xfrm>
          <a:off x="5781089" y="4793058"/>
          <a:ext cx="5576596" cy="1257944"/>
        </p:xfrm>
        <a:graphic>
          <a:graphicData uri="http://schemas.openxmlformats.org/drawingml/2006/table">
            <a:tbl>
              <a:tblPr firstRow="1" firstCol="1" bandRow="1">
                <a:tableStyleId>{5940675A-B579-460E-94D1-54222C63F5DA}</a:tableStyleId>
              </a:tblPr>
              <a:tblGrid>
                <a:gridCol w="1394149">
                  <a:extLst>
                    <a:ext uri="{9D8B030D-6E8A-4147-A177-3AD203B41FA5}">
                      <a16:colId xmlns:a16="http://schemas.microsoft.com/office/drawing/2014/main" val="3661791035"/>
                    </a:ext>
                  </a:extLst>
                </a:gridCol>
                <a:gridCol w="1394149">
                  <a:extLst>
                    <a:ext uri="{9D8B030D-6E8A-4147-A177-3AD203B41FA5}">
                      <a16:colId xmlns:a16="http://schemas.microsoft.com/office/drawing/2014/main" val="3093076218"/>
                    </a:ext>
                  </a:extLst>
                </a:gridCol>
                <a:gridCol w="1394149">
                  <a:extLst>
                    <a:ext uri="{9D8B030D-6E8A-4147-A177-3AD203B41FA5}">
                      <a16:colId xmlns:a16="http://schemas.microsoft.com/office/drawing/2014/main" val="3403750205"/>
                    </a:ext>
                  </a:extLst>
                </a:gridCol>
                <a:gridCol w="1394149">
                  <a:extLst>
                    <a:ext uri="{9D8B030D-6E8A-4147-A177-3AD203B41FA5}">
                      <a16:colId xmlns:a16="http://schemas.microsoft.com/office/drawing/2014/main" val="2362883166"/>
                    </a:ext>
                  </a:extLst>
                </a:gridCol>
              </a:tblGrid>
              <a:tr h="314486">
                <a:tc>
                  <a:txBody>
                    <a:bodyPr/>
                    <a:lstStyle/>
                    <a:p>
                      <a:pPr>
                        <a:lnSpc>
                          <a:spcPct val="115000"/>
                        </a:lnSpc>
                        <a:spcAft>
                          <a:spcPts val="800"/>
                        </a:spcAft>
                        <a:buNone/>
                      </a:pPr>
                      <a:r>
                        <a:rPr lang="en-US" sz="1600" kern="100" dirty="0">
                          <a:effectLst/>
                        </a:rPr>
                        <a:t>Units Sold</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Revenue (INR)</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Cost (INR)</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Profit (INR)</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864042491"/>
                  </a:ext>
                </a:extLst>
              </a:tr>
              <a:tr h="314486">
                <a:tc>
                  <a:txBody>
                    <a:bodyPr/>
                    <a:lstStyle/>
                    <a:p>
                      <a:pPr>
                        <a:lnSpc>
                          <a:spcPct val="115000"/>
                        </a:lnSpc>
                        <a:spcAft>
                          <a:spcPts val="800"/>
                        </a:spcAft>
                        <a:buNone/>
                      </a:pPr>
                      <a:r>
                        <a:rPr lang="en-US" sz="1600" kern="100">
                          <a:effectLst/>
                        </a:rPr>
                        <a:t>100 Units</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2,80,000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1,98,000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82,000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161888915"/>
                  </a:ext>
                </a:extLst>
              </a:tr>
              <a:tr h="314486">
                <a:tc>
                  <a:txBody>
                    <a:bodyPr/>
                    <a:lstStyle/>
                    <a:p>
                      <a:pPr>
                        <a:lnSpc>
                          <a:spcPct val="115000"/>
                        </a:lnSpc>
                        <a:spcAft>
                          <a:spcPts val="800"/>
                        </a:spcAft>
                        <a:buNone/>
                      </a:pPr>
                      <a:r>
                        <a:rPr lang="en-US" sz="1600" kern="100">
                          <a:effectLst/>
                        </a:rPr>
                        <a:t>200 Units</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5,60,000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3,96,000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1,64,000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3601590943"/>
                  </a:ext>
                </a:extLst>
              </a:tr>
              <a:tr h="314486">
                <a:tc>
                  <a:txBody>
                    <a:bodyPr/>
                    <a:lstStyle/>
                    <a:p>
                      <a:pPr>
                        <a:lnSpc>
                          <a:spcPct val="115000"/>
                        </a:lnSpc>
                        <a:spcAft>
                          <a:spcPts val="800"/>
                        </a:spcAft>
                        <a:buNone/>
                      </a:pPr>
                      <a:r>
                        <a:rPr lang="en-US" sz="1600" kern="100">
                          <a:effectLst/>
                        </a:rPr>
                        <a:t>500 Units</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14,00,000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a:effectLst/>
                        </a:rPr>
                        <a:t>9,90,000</a:t>
                      </a:r>
                      <a:endParaRPr lang="en-IN" sz="16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US" sz="1600" kern="100" dirty="0">
                          <a:effectLst/>
                        </a:rPr>
                        <a:t>4,10,000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1406482855"/>
                  </a:ext>
                </a:extLst>
              </a:tr>
            </a:tbl>
          </a:graphicData>
        </a:graphic>
      </p:graphicFrame>
      <p:sp>
        <p:nvSpPr>
          <p:cNvPr id="18" name="TextBox 17">
            <a:extLst>
              <a:ext uri="{FF2B5EF4-FFF2-40B4-BE49-F238E27FC236}">
                <a16:creationId xmlns:a16="http://schemas.microsoft.com/office/drawing/2014/main" id="{430521E1-E1A8-6F07-D7D3-C234C9A21335}"/>
              </a:ext>
            </a:extLst>
          </p:cNvPr>
          <p:cNvSpPr txBox="1"/>
          <p:nvPr/>
        </p:nvSpPr>
        <p:spPr>
          <a:xfrm>
            <a:off x="6372806" y="4227380"/>
            <a:ext cx="6097554" cy="390684"/>
          </a:xfrm>
          <a:prstGeom prst="rect">
            <a:avLst/>
          </a:prstGeom>
          <a:noFill/>
        </p:spPr>
        <p:txBody>
          <a:bodyPr wrap="square">
            <a:spAutoFit/>
          </a:bodyPr>
          <a:lstStyle/>
          <a:p>
            <a:pPr>
              <a:lnSpc>
                <a:spcPct val="115000"/>
              </a:lnSpc>
              <a:spcAft>
                <a:spcPts val="800"/>
              </a:spcAft>
            </a:pPr>
            <a:r>
              <a:rPr lang="en-US" sz="1800" b="1" kern="100" dirty="0">
                <a:effectLst/>
                <a:latin typeface="Times New Roman" panose="02020603050405020304" pitchFamily="18" charset="0"/>
                <a:ea typeface="Calibri" panose="020F0502020204030204" pitchFamily="34" charset="0"/>
                <a:cs typeface="SimSun" panose="02010600030101010101" pitchFamily="2" charset="-122"/>
              </a:rPr>
              <a:t>Profit Milestone Analysis</a:t>
            </a:r>
            <a:endParaRPr lang="en-IN" sz="1800" kern="100" dirty="0">
              <a:effectLst/>
              <a:latin typeface="Calibri" panose="020F0502020204030204" pitchFamily="34" charset="0"/>
              <a:ea typeface="Calibri" panose="020F0502020204030204" pitchFamily="34" charset="0"/>
              <a:cs typeface="SimSun" panose="02010600030101010101" pitchFamily="2" charset="-122"/>
            </a:endParaRPr>
          </a:p>
        </p:txBody>
      </p:sp>
      <p:graphicFrame>
        <p:nvGraphicFramePr>
          <p:cNvPr id="2" name="Table 1">
            <a:extLst>
              <a:ext uri="{FF2B5EF4-FFF2-40B4-BE49-F238E27FC236}">
                <a16:creationId xmlns:a16="http://schemas.microsoft.com/office/drawing/2014/main" id="{C0F7C55E-1F16-82E5-7874-C886DD522E78}"/>
              </a:ext>
            </a:extLst>
          </p:cNvPr>
          <p:cNvGraphicFramePr>
            <a:graphicFrameLocks noGrp="1"/>
          </p:cNvGraphicFramePr>
          <p:nvPr/>
        </p:nvGraphicFramePr>
        <p:xfrm>
          <a:off x="339790" y="3099830"/>
          <a:ext cx="3689220" cy="573405"/>
        </p:xfrm>
        <a:graphic>
          <a:graphicData uri="http://schemas.openxmlformats.org/drawingml/2006/table">
            <a:tbl>
              <a:tblPr firstRow="1" firstCol="1" bandRow="1">
                <a:tableStyleId>{5940675A-B579-460E-94D1-54222C63F5DA}</a:tableStyleId>
              </a:tblPr>
              <a:tblGrid>
                <a:gridCol w="1844610">
                  <a:extLst>
                    <a:ext uri="{9D8B030D-6E8A-4147-A177-3AD203B41FA5}">
                      <a16:colId xmlns:a16="http://schemas.microsoft.com/office/drawing/2014/main" val="554985389"/>
                    </a:ext>
                  </a:extLst>
                </a:gridCol>
                <a:gridCol w="1844610">
                  <a:extLst>
                    <a:ext uri="{9D8B030D-6E8A-4147-A177-3AD203B41FA5}">
                      <a16:colId xmlns:a16="http://schemas.microsoft.com/office/drawing/2014/main" val="3434150022"/>
                    </a:ext>
                  </a:extLst>
                </a:gridCol>
              </a:tblGrid>
              <a:tr h="290195">
                <a:tc>
                  <a:txBody>
                    <a:bodyPr/>
                    <a:lstStyle/>
                    <a:p>
                      <a:pPr>
                        <a:lnSpc>
                          <a:spcPct val="115000"/>
                        </a:lnSpc>
                        <a:spcAft>
                          <a:spcPts val="800"/>
                        </a:spcAft>
                        <a:buNone/>
                      </a:pPr>
                      <a:r>
                        <a:rPr lang="en-IN" sz="1600" kern="100" dirty="0">
                          <a:effectLst/>
                          <a:latin typeface="Calibri" panose="020F0502020204030204" pitchFamily="34" charset="0"/>
                          <a:ea typeface="Calibri" panose="020F0502020204030204" pitchFamily="34" charset="0"/>
                          <a:cs typeface="SimSun" panose="02010600030101010101" pitchFamily="2" charset="-122"/>
                        </a:rPr>
                        <a:t>Selling price</a:t>
                      </a:r>
                    </a:p>
                  </a:txBody>
                  <a:tcPr marL="68580" marR="68580" marT="0" marB="0"/>
                </a:tc>
                <a:tc>
                  <a:txBody>
                    <a:bodyPr/>
                    <a:lstStyle/>
                    <a:p>
                      <a:pPr>
                        <a:lnSpc>
                          <a:spcPct val="115000"/>
                        </a:lnSpc>
                        <a:spcAft>
                          <a:spcPts val="800"/>
                        </a:spcAft>
                        <a:buNone/>
                      </a:pPr>
                      <a:r>
                        <a:rPr lang="en-US" sz="1600" kern="100" dirty="0">
                          <a:effectLst/>
                        </a:rPr>
                        <a:t>2,80,000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4251560"/>
                  </a:ext>
                </a:extLst>
              </a:tr>
              <a:tr h="283210">
                <a:tc>
                  <a:txBody>
                    <a:bodyPr/>
                    <a:lstStyle/>
                    <a:p>
                      <a:pPr>
                        <a:lnSpc>
                          <a:spcPct val="115000"/>
                        </a:lnSpc>
                        <a:spcAft>
                          <a:spcPts val="800"/>
                        </a:spcAft>
                        <a:buNone/>
                      </a:pPr>
                      <a:r>
                        <a:rPr lang="en-IN" sz="1600" kern="100" dirty="0">
                          <a:effectLst/>
                          <a:latin typeface="Calibri" panose="020F0502020204030204" pitchFamily="34" charset="0"/>
                          <a:ea typeface="Calibri" panose="020F0502020204030204" pitchFamily="34" charset="0"/>
                          <a:cs typeface="SimSun" panose="02010600030101010101" pitchFamily="2" charset="-122"/>
                        </a:rPr>
                        <a:t>Gross profit</a:t>
                      </a:r>
                    </a:p>
                  </a:txBody>
                  <a:tcPr marL="68580" marR="68580" marT="0" marB="0"/>
                </a:tc>
                <a:tc>
                  <a:txBody>
                    <a:bodyPr/>
                    <a:lstStyle/>
                    <a:p>
                      <a:pPr>
                        <a:lnSpc>
                          <a:spcPct val="115000"/>
                        </a:lnSpc>
                        <a:spcAft>
                          <a:spcPts val="800"/>
                        </a:spcAft>
                        <a:buNone/>
                      </a:pPr>
                      <a:r>
                        <a:rPr lang="en-US" sz="1600" kern="100" dirty="0">
                          <a:effectLst/>
                          <a:latin typeface="Calibri" panose="020F0502020204030204" pitchFamily="34" charset="0"/>
                          <a:ea typeface="Calibri" panose="020F0502020204030204" pitchFamily="34" charset="0"/>
                          <a:cs typeface="SimSun" panose="02010600030101010101" pitchFamily="2" charset="-122"/>
                        </a:rPr>
                        <a:t>82,000</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512869394"/>
                  </a:ext>
                </a:extLst>
              </a:tr>
            </a:tbl>
          </a:graphicData>
        </a:graphic>
      </p:graphicFrame>
      <p:graphicFrame>
        <p:nvGraphicFramePr>
          <p:cNvPr id="3" name="Table 2">
            <a:extLst>
              <a:ext uri="{FF2B5EF4-FFF2-40B4-BE49-F238E27FC236}">
                <a16:creationId xmlns:a16="http://schemas.microsoft.com/office/drawing/2014/main" id="{8D30C938-7984-7348-8CDA-7654A02BE4DF}"/>
              </a:ext>
            </a:extLst>
          </p:cNvPr>
          <p:cNvGraphicFramePr>
            <a:graphicFrameLocks noGrp="1"/>
          </p:cNvGraphicFramePr>
          <p:nvPr/>
        </p:nvGraphicFramePr>
        <p:xfrm>
          <a:off x="339790" y="4037674"/>
          <a:ext cx="3689220" cy="580390"/>
        </p:xfrm>
        <a:graphic>
          <a:graphicData uri="http://schemas.openxmlformats.org/drawingml/2006/table">
            <a:tbl>
              <a:tblPr firstRow="1" firstCol="1" bandRow="1">
                <a:tableStyleId>{5940675A-B579-460E-94D1-54222C63F5DA}</a:tableStyleId>
              </a:tblPr>
              <a:tblGrid>
                <a:gridCol w="2142153">
                  <a:extLst>
                    <a:ext uri="{9D8B030D-6E8A-4147-A177-3AD203B41FA5}">
                      <a16:colId xmlns:a16="http://schemas.microsoft.com/office/drawing/2014/main" val="3569138749"/>
                    </a:ext>
                  </a:extLst>
                </a:gridCol>
                <a:gridCol w="1547067">
                  <a:extLst>
                    <a:ext uri="{9D8B030D-6E8A-4147-A177-3AD203B41FA5}">
                      <a16:colId xmlns:a16="http://schemas.microsoft.com/office/drawing/2014/main" val="2598438779"/>
                    </a:ext>
                  </a:extLst>
                </a:gridCol>
              </a:tblGrid>
              <a:tr h="290195">
                <a:tc>
                  <a:txBody>
                    <a:bodyPr/>
                    <a:lstStyle/>
                    <a:p>
                      <a:pPr>
                        <a:lnSpc>
                          <a:spcPct val="115000"/>
                        </a:lnSpc>
                        <a:spcAft>
                          <a:spcPts val="800"/>
                        </a:spcAft>
                        <a:buNone/>
                      </a:pPr>
                      <a:r>
                        <a:rPr lang="en-US" sz="1600" kern="100" dirty="0">
                          <a:effectLst/>
                        </a:rPr>
                        <a:t>Selling price for 1 unit</a:t>
                      </a:r>
                      <a:endParaRPr lang="en-IN" sz="16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nSpc>
                          <a:spcPct val="115000"/>
                        </a:lnSpc>
                        <a:spcAft>
                          <a:spcPts val="800"/>
                        </a:spcAft>
                        <a:buNone/>
                      </a:pPr>
                      <a:r>
                        <a:rPr lang="en-IN" sz="1600" kern="100" dirty="0">
                          <a:effectLst/>
                          <a:latin typeface="Calibri" panose="020F0502020204030204" pitchFamily="34" charset="0"/>
                          <a:ea typeface="Calibri" panose="020F0502020204030204" pitchFamily="34" charset="0"/>
                          <a:cs typeface="SimSun" panose="02010600030101010101" pitchFamily="2" charset="-122"/>
                        </a:rPr>
                        <a:t>2,80,000</a:t>
                      </a:r>
                    </a:p>
                  </a:txBody>
                  <a:tcPr marL="68580" marR="68580" marT="0" marB="0"/>
                </a:tc>
                <a:extLst>
                  <a:ext uri="{0D108BD9-81ED-4DB2-BD59-A6C34878D82A}">
                    <a16:rowId xmlns:a16="http://schemas.microsoft.com/office/drawing/2014/main" val="3880213253"/>
                  </a:ext>
                </a:extLst>
              </a:tr>
              <a:tr h="290195">
                <a:tc>
                  <a:txBody>
                    <a:bodyPr/>
                    <a:lstStyle/>
                    <a:p>
                      <a:pPr>
                        <a:lnSpc>
                          <a:spcPct val="115000"/>
                        </a:lnSpc>
                        <a:spcAft>
                          <a:spcPts val="800"/>
                        </a:spcAft>
                        <a:buNone/>
                      </a:pPr>
                      <a:r>
                        <a:rPr lang="en-IN" sz="1600" kern="100" dirty="0">
                          <a:effectLst/>
                          <a:latin typeface="Calibri" panose="020F0502020204030204" pitchFamily="34" charset="0"/>
                          <a:ea typeface="Calibri" panose="020F0502020204030204" pitchFamily="34" charset="0"/>
                          <a:cs typeface="SimSun" panose="02010600030101010101" pitchFamily="2" charset="-122"/>
                        </a:rPr>
                        <a:t>Profit per unit</a:t>
                      </a:r>
                    </a:p>
                  </a:txBody>
                  <a:tcPr marL="68580" marR="68580" marT="0" marB="0"/>
                </a:tc>
                <a:tc>
                  <a:txBody>
                    <a:bodyPr/>
                    <a:lstStyle/>
                    <a:p>
                      <a:pPr>
                        <a:lnSpc>
                          <a:spcPct val="115000"/>
                        </a:lnSpc>
                        <a:spcAft>
                          <a:spcPts val="800"/>
                        </a:spcAft>
                        <a:buNone/>
                      </a:pPr>
                      <a:r>
                        <a:rPr lang="en-IN" sz="1600" kern="100" dirty="0">
                          <a:effectLst/>
                          <a:latin typeface="Calibri" panose="020F0502020204030204" pitchFamily="34" charset="0"/>
                          <a:ea typeface="Calibri" panose="020F0502020204030204" pitchFamily="34" charset="0"/>
                          <a:cs typeface="SimSun" panose="02010600030101010101" pitchFamily="2" charset="-122"/>
                        </a:rPr>
                        <a:t>820</a:t>
                      </a:r>
                    </a:p>
                  </a:txBody>
                  <a:tcPr marL="68580" marR="68580" marT="0" marB="0"/>
                </a:tc>
                <a:extLst>
                  <a:ext uri="{0D108BD9-81ED-4DB2-BD59-A6C34878D82A}">
                    <a16:rowId xmlns:a16="http://schemas.microsoft.com/office/drawing/2014/main" val="523419211"/>
                  </a:ext>
                </a:extLst>
              </a:tr>
            </a:tbl>
          </a:graphicData>
        </a:graphic>
      </p:graphicFrame>
    </p:spTree>
    <p:extLst>
      <p:ext uri="{BB962C8B-B14F-4D97-AF65-F5344CB8AC3E}">
        <p14:creationId xmlns:p14="http://schemas.microsoft.com/office/powerpoint/2010/main" val="1346076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F800-F71B-77F2-B7AE-A18CC7ED8491}"/>
              </a:ext>
            </a:extLst>
          </p:cNvPr>
          <p:cNvSpPr>
            <a:spLocks noGrp="1"/>
          </p:cNvSpPr>
          <p:nvPr>
            <p:ph type="title"/>
          </p:nvPr>
        </p:nvSpPr>
        <p:spPr/>
        <p:txBody>
          <a:bodyPr/>
          <a:lstStyle/>
          <a:p>
            <a:r>
              <a:rPr lang="en-IN" dirty="0"/>
              <a:t>Long term Income Opportunity</a:t>
            </a:r>
          </a:p>
        </p:txBody>
      </p:sp>
      <p:graphicFrame>
        <p:nvGraphicFramePr>
          <p:cNvPr id="4" name="Content Placeholder 3">
            <a:extLst>
              <a:ext uri="{FF2B5EF4-FFF2-40B4-BE49-F238E27FC236}">
                <a16:creationId xmlns:a16="http://schemas.microsoft.com/office/drawing/2014/main" id="{79F5CBE8-156D-5679-4E9F-87C59BBA7A03}"/>
              </a:ext>
            </a:extLst>
          </p:cNvPr>
          <p:cNvGraphicFramePr>
            <a:graphicFrameLocks noGrp="1"/>
          </p:cNvGraphicFramePr>
          <p:nvPr>
            <p:ph idx="1"/>
            <p:extLst>
              <p:ext uri="{D42A27DB-BD31-4B8C-83A1-F6EECF244321}">
                <p14:modId xmlns:p14="http://schemas.microsoft.com/office/powerpoint/2010/main" val="691793958"/>
              </p:ext>
            </p:extLst>
          </p:nvPr>
        </p:nvGraphicFramePr>
        <p:xfrm>
          <a:off x="1097280" y="2088859"/>
          <a:ext cx="10058397" cy="3139440"/>
        </p:xfrm>
        <a:graphic>
          <a:graphicData uri="http://schemas.openxmlformats.org/drawingml/2006/table">
            <a:tbl>
              <a:tblPr firstRow="1" bandRow="1">
                <a:tableStyleId>{5940675A-B579-460E-94D1-54222C63F5DA}</a:tableStyleId>
              </a:tblPr>
              <a:tblGrid>
                <a:gridCol w="3352799">
                  <a:extLst>
                    <a:ext uri="{9D8B030D-6E8A-4147-A177-3AD203B41FA5}">
                      <a16:colId xmlns:a16="http://schemas.microsoft.com/office/drawing/2014/main" val="967895479"/>
                    </a:ext>
                  </a:extLst>
                </a:gridCol>
                <a:gridCol w="3352799">
                  <a:extLst>
                    <a:ext uri="{9D8B030D-6E8A-4147-A177-3AD203B41FA5}">
                      <a16:colId xmlns:a16="http://schemas.microsoft.com/office/drawing/2014/main" val="3349685727"/>
                    </a:ext>
                  </a:extLst>
                </a:gridCol>
                <a:gridCol w="3352799">
                  <a:extLst>
                    <a:ext uri="{9D8B030D-6E8A-4147-A177-3AD203B41FA5}">
                      <a16:colId xmlns:a16="http://schemas.microsoft.com/office/drawing/2014/main" val="158700529"/>
                    </a:ext>
                  </a:extLst>
                </a:gridCol>
              </a:tblGrid>
              <a:tr h="370840">
                <a:tc>
                  <a:txBody>
                    <a:bodyPr/>
                    <a:lstStyle/>
                    <a:p>
                      <a:r>
                        <a:rPr lang="en-IN" dirty="0"/>
                        <a:t>Service</a:t>
                      </a:r>
                    </a:p>
                  </a:txBody>
                  <a:tcPr/>
                </a:tc>
                <a:tc>
                  <a:txBody>
                    <a:bodyPr/>
                    <a:lstStyle/>
                    <a:p>
                      <a:r>
                        <a:rPr lang="en-IN" dirty="0"/>
                        <a:t>Estimated charge per Unit</a:t>
                      </a:r>
                    </a:p>
                  </a:txBody>
                  <a:tcPr/>
                </a:tc>
                <a:tc>
                  <a:txBody>
                    <a:bodyPr/>
                    <a:lstStyle/>
                    <a:p>
                      <a:r>
                        <a:rPr lang="en-IN" dirty="0"/>
                        <a:t> Potential Profit per 100 Units</a:t>
                      </a:r>
                    </a:p>
                  </a:txBody>
                  <a:tcPr/>
                </a:tc>
                <a:extLst>
                  <a:ext uri="{0D108BD9-81ED-4DB2-BD59-A6C34878D82A}">
                    <a16:rowId xmlns:a16="http://schemas.microsoft.com/office/drawing/2014/main" val="4092879201"/>
                  </a:ext>
                </a:extLst>
              </a:tr>
              <a:tr h="370840">
                <a:tc>
                  <a:txBody>
                    <a:bodyPr/>
                    <a:lstStyle/>
                    <a:p>
                      <a:r>
                        <a:rPr lang="en-IN" dirty="0"/>
                        <a:t>Chargeable Battery Replacement(LiFePO4 / Lead acid)</a:t>
                      </a:r>
                    </a:p>
                  </a:txBody>
                  <a:tcPr/>
                </a:tc>
                <a:tc>
                  <a:txBody>
                    <a:bodyPr/>
                    <a:lstStyle/>
                    <a:p>
                      <a:r>
                        <a:rPr lang="en-IN" dirty="0"/>
                        <a:t>700</a:t>
                      </a:r>
                    </a:p>
                  </a:txBody>
                  <a:tcPr/>
                </a:tc>
                <a:tc>
                  <a:txBody>
                    <a:bodyPr/>
                    <a:lstStyle/>
                    <a:p>
                      <a:r>
                        <a:rPr lang="en-IN" dirty="0"/>
                        <a:t>25000</a:t>
                      </a:r>
                    </a:p>
                  </a:txBody>
                  <a:tcPr/>
                </a:tc>
                <a:extLst>
                  <a:ext uri="{0D108BD9-81ED-4DB2-BD59-A6C34878D82A}">
                    <a16:rowId xmlns:a16="http://schemas.microsoft.com/office/drawing/2014/main" val="3024932190"/>
                  </a:ext>
                </a:extLst>
              </a:tr>
              <a:tr h="370840">
                <a:tc>
                  <a:txBody>
                    <a:bodyPr/>
                    <a:lstStyle/>
                    <a:p>
                      <a:r>
                        <a:rPr lang="en-IN" dirty="0"/>
                        <a:t>Upgrade Module sale</a:t>
                      </a:r>
                    </a:p>
                  </a:txBody>
                  <a:tcPr/>
                </a:tc>
                <a:tc>
                  <a:txBody>
                    <a:bodyPr/>
                    <a:lstStyle/>
                    <a:p>
                      <a:r>
                        <a:rPr lang="en-IN" dirty="0"/>
                        <a:t>1000</a:t>
                      </a:r>
                    </a:p>
                  </a:txBody>
                  <a:tcPr/>
                </a:tc>
                <a:tc>
                  <a:txBody>
                    <a:bodyPr/>
                    <a:lstStyle/>
                    <a:p>
                      <a:r>
                        <a:rPr lang="en-IN" dirty="0"/>
                        <a:t>40,000</a:t>
                      </a:r>
                    </a:p>
                  </a:txBody>
                  <a:tcPr/>
                </a:tc>
                <a:extLst>
                  <a:ext uri="{0D108BD9-81ED-4DB2-BD59-A6C34878D82A}">
                    <a16:rowId xmlns:a16="http://schemas.microsoft.com/office/drawing/2014/main" val="3830364013"/>
                  </a:ext>
                </a:extLst>
              </a:tr>
              <a:tr h="370840">
                <a:tc>
                  <a:txBody>
                    <a:bodyPr/>
                    <a:lstStyle/>
                    <a:p>
                      <a:r>
                        <a:rPr lang="en-IN" dirty="0"/>
                        <a:t>Maintenance Kit</a:t>
                      </a:r>
                    </a:p>
                  </a:txBody>
                  <a:tcPr/>
                </a:tc>
                <a:tc>
                  <a:txBody>
                    <a:bodyPr/>
                    <a:lstStyle/>
                    <a:p>
                      <a:r>
                        <a:rPr lang="en-IN" dirty="0"/>
                        <a:t>700</a:t>
                      </a:r>
                    </a:p>
                  </a:txBody>
                  <a:tcPr/>
                </a:tc>
                <a:tc>
                  <a:txBody>
                    <a:bodyPr/>
                    <a:lstStyle/>
                    <a:p>
                      <a:r>
                        <a:rPr lang="en-IN" dirty="0"/>
                        <a:t>28,000</a:t>
                      </a:r>
                    </a:p>
                  </a:txBody>
                  <a:tcPr/>
                </a:tc>
                <a:extLst>
                  <a:ext uri="{0D108BD9-81ED-4DB2-BD59-A6C34878D82A}">
                    <a16:rowId xmlns:a16="http://schemas.microsoft.com/office/drawing/2014/main" val="432980455"/>
                  </a:ext>
                </a:extLst>
              </a:tr>
              <a:tr h="370840">
                <a:tc>
                  <a:txBody>
                    <a:bodyPr/>
                    <a:lstStyle/>
                    <a:p>
                      <a:r>
                        <a:rPr lang="en-IN" dirty="0"/>
                        <a:t>Warranty Extension</a:t>
                      </a:r>
                    </a:p>
                  </a:txBody>
                  <a:tcPr/>
                </a:tc>
                <a:tc>
                  <a:txBody>
                    <a:bodyPr/>
                    <a:lstStyle/>
                    <a:p>
                      <a:r>
                        <a:rPr lang="en-IN" dirty="0"/>
                        <a:t>600</a:t>
                      </a:r>
                    </a:p>
                  </a:txBody>
                  <a:tcPr/>
                </a:tc>
                <a:tc>
                  <a:txBody>
                    <a:bodyPr/>
                    <a:lstStyle/>
                    <a:p>
                      <a:r>
                        <a:rPr lang="en-IN" dirty="0"/>
                        <a:t>20,000</a:t>
                      </a:r>
                    </a:p>
                  </a:txBody>
                  <a:tcPr/>
                </a:tc>
                <a:extLst>
                  <a:ext uri="{0D108BD9-81ED-4DB2-BD59-A6C34878D82A}">
                    <a16:rowId xmlns:a16="http://schemas.microsoft.com/office/drawing/2014/main" val="1481407373"/>
                  </a:ext>
                </a:extLst>
              </a:tr>
              <a:tr h="370840">
                <a:tc>
                  <a:txBody>
                    <a:bodyPr/>
                    <a:lstStyle/>
                    <a:p>
                      <a:r>
                        <a:rPr lang="en-IN" dirty="0"/>
                        <a:t>Referral Discounts</a:t>
                      </a:r>
                    </a:p>
                  </a:txBody>
                  <a:tcPr/>
                </a:tc>
                <a:tc>
                  <a:txBody>
                    <a:bodyPr/>
                    <a:lstStyle/>
                    <a:p>
                      <a:r>
                        <a:rPr lang="en-IN" dirty="0"/>
                        <a:t>-200</a:t>
                      </a:r>
                    </a:p>
                  </a:txBody>
                  <a:tcPr/>
                </a:tc>
                <a:tc>
                  <a:txBody>
                    <a:bodyPr/>
                    <a:lstStyle/>
                    <a:p>
                      <a:r>
                        <a:rPr lang="en-IN" dirty="0"/>
                        <a:t>-10,000</a:t>
                      </a:r>
                    </a:p>
                  </a:txBody>
                  <a:tcPr/>
                </a:tc>
                <a:extLst>
                  <a:ext uri="{0D108BD9-81ED-4DB2-BD59-A6C34878D82A}">
                    <a16:rowId xmlns:a16="http://schemas.microsoft.com/office/drawing/2014/main" val="1200431206"/>
                  </a:ext>
                </a:extLst>
              </a:tr>
              <a:tr h="370840">
                <a:tc>
                  <a:txBody>
                    <a:bodyPr/>
                    <a:lstStyle/>
                    <a:p>
                      <a:r>
                        <a:rPr lang="en-IN" dirty="0"/>
                        <a:t>Total Estimated Profit</a:t>
                      </a:r>
                    </a:p>
                  </a:txBody>
                  <a:tcPr/>
                </a:tc>
                <a:tc>
                  <a:txBody>
                    <a:bodyPr/>
                    <a:lstStyle/>
                    <a:p>
                      <a:endParaRPr lang="en-IN" dirty="0"/>
                    </a:p>
                  </a:txBody>
                  <a:tcPr/>
                </a:tc>
                <a:tc>
                  <a:txBody>
                    <a:bodyPr/>
                    <a:lstStyle/>
                    <a:p>
                      <a:r>
                        <a:rPr lang="en-IN" dirty="0"/>
                        <a:t>103000</a:t>
                      </a:r>
                    </a:p>
                  </a:txBody>
                  <a:tcPr/>
                </a:tc>
                <a:extLst>
                  <a:ext uri="{0D108BD9-81ED-4DB2-BD59-A6C34878D82A}">
                    <a16:rowId xmlns:a16="http://schemas.microsoft.com/office/drawing/2014/main" val="3651732302"/>
                  </a:ext>
                </a:extLst>
              </a:tr>
            </a:tbl>
          </a:graphicData>
        </a:graphic>
      </p:graphicFrame>
    </p:spTree>
    <p:extLst>
      <p:ext uri="{BB962C8B-B14F-4D97-AF65-F5344CB8AC3E}">
        <p14:creationId xmlns:p14="http://schemas.microsoft.com/office/powerpoint/2010/main" val="279479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940A-3FB0-092E-98CF-F54498386495}"/>
              </a:ext>
            </a:extLst>
          </p:cNvPr>
          <p:cNvSpPr>
            <a:spLocks noGrp="1"/>
          </p:cNvSpPr>
          <p:nvPr>
            <p:ph type="title"/>
          </p:nvPr>
        </p:nvSpPr>
        <p:spPr/>
        <p:txBody>
          <a:bodyPr/>
          <a:lstStyle/>
          <a:p>
            <a:r>
              <a:rPr lang="en-IN" dirty="0" err="1"/>
              <a:t>SonicSafe</a:t>
            </a:r>
            <a:r>
              <a:rPr lang="en-IN" dirty="0"/>
              <a:t>-Product Strengths</a:t>
            </a:r>
          </a:p>
        </p:txBody>
      </p:sp>
      <p:sp>
        <p:nvSpPr>
          <p:cNvPr id="4" name="TextBox 3">
            <a:extLst>
              <a:ext uri="{FF2B5EF4-FFF2-40B4-BE49-F238E27FC236}">
                <a16:creationId xmlns:a16="http://schemas.microsoft.com/office/drawing/2014/main" id="{7C6C7AF5-52F5-E832-B774-69C1D4F84DA7}"/>
              </a:ext>
            </a:extLst>
          </p:cNvPr>
          <p:cNvSpPr txBox="1"/>
          <p:nvPr/>
        </p:nvSpPr>
        <p:spPr>
          <a:xfrm>
            <a:off x="4634982" y="2274837"/>
            <a:ext cx="6097554" cy="2308324"/>
          </a:xfrm>
          <a:prstGeom prst="rect">
            <a:avLst/>
          </a:prstGeom>
          <a:noFill/>
        </p:spPr>
        <p:txBody>
          <a:bodyPr wrap="square">
            <a:spAutoFit/>
          </a:bodyPr>
          <a:lstStyle/>
          <a:p>
            <a:pPr marL="342900" indent="-342900">
              <a:buAutoNum type="arabicPeriod"/>
            </a:pPr>
            <a:r>
              <a:rPr lang="en-US" b="1" dirty="0"/>
              <a:t>Viability: </a:t>
            </a:r>
            <a:r>
              <a:rPr lang="en-US" dirty="0"/>
              <a:t>Sonic Safe offers a scalable business model with affordable production, strong rural/urban demand.</a:t>
            </a:r>
            <a:endParaRPr lang="en-IN" dirty="0"/>
          </a:p>
          <a:p>
            <a:pPr marL="342900" indent="-342900">
              <a:buAutoNum type="arabicPeriod"/>
            </a:pPr>
            <a:r>
              <a:rPr lang="en-IN" b="1" dirty="0"/>
              <a:t>Durability</a:t>
            </a:r>
            <a:r>
              <a:rPr lang="en-IN" dirty="0"/>
              <a:t> : The product is built with weather-resistant materials, ensuring long-lasting performance in outdoor environments.</a:t>
            </a:r>
          </a:p>
          <a:p>
            <a:pPr marL="342900" indent="-342900">
              <a:buAutoNum type="arabicPeriod"/>
            </a:pPr>
            <a:r>
              <a:rPr lang="en-IN" b="1" dirty="0"/>
              <a:t>Feasibility</a:t>
            </a:r>
            <a:r>
              <a:rPr lang="en-IN" dirty="0"/>
              <a:t>: Its solar and USB-powered design makes it highly adaptable and easy to implement across varied rural and urban setups.</a:t>
            </a:r>
          </a:p>
        </p:txBody>
      </p:sp>
      <p:pic>
        <p:nvPicPr>
          <p:cNvPr id="9" name="Picture 8">
            <a:extLst>
              <a:ext uri="{FF2B5EF4-FFF2-40B4-BE49-F238E27FC236}">
                <a16:creationId xmlns:a16="http://schemas.microsoft.com/office/drawing/2014/main" id="{07BD6A1A-B58C-245C-6A95-BF399581D236}"/>
              </a:ext>
            </a:extLst>
          </p:cNvPr>
          <p:cNvPicPr>
            <a:picLocks noChangeAspect="1"/>
          </p:cNvPicPr>
          <p:nvPr/>
        </p:nvPicPr>
        <p:blipFill>
          <a:blip r:embed="rId2"/>
          <a:stretch>
            <a:fillRect/>
          </a:stretch>
        </p:blipFill>
        <p:spPr>
          <a:xfrm>
            <a:off x="1556657" y="2034074"/>
            <a:ext cx="2967135" cy="2967135"/>
          </a:xfrm>
          <a:prstGeom prst="rect">
            <a:avLst/>
          </a:prstGeom>
        </p:spPr>
      </p:pic>
    </p:spTree>
    <p:extLst>
      <p:ext uri="{BB962C8B-B14F-4D97-AF65-F5344CB8AC3E}">
        <p14:creationId xmlns:p14="http://schemas.microsoft.com/office/powerpoint/2010/main" val="1312415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8F0F-0A22-1071-28CC-7FC4018B38C3}"/>
              </a:ext>
            </a:extLst>
          </p:cNvPr>
          <p:cNvSpPr>
            <a:spLocks noGrp="1"/>
          </p:cNvSpPr>
          <p:nvPr>
            <p:ph type="title"/>
          </p:nvPr>
        </p:nvSpPr>
        <p:spPr/>
        <p:txBody>
          <a:bodyPr/>
          <a:lstStyle/>
          <a:p>
            <a:r>
              <a:rPr lang="en-US" sz="4800" dirty="0">
                <a:solidFill>
                  <a:srgbClr val="505468"/>
                </a:solidFill>
                <a:latin typeface="Instrument Sans Semi Bold" pitchFamily="34" charset="0"/>
                <a:ea typeface="Instrument Sans Semi Bold" pitchFamily="34" charset="-122"/>
                <a:cs typeface="Instrument Sans Semi Bold" pitchFamily="34" charset="-120"/>
              </a:rPr>
              <a:t>Conclusion: A Sustainable Future</a:t>
            </a:r>
            <a:endParaRPr lang="en-IN" dirty="0"/>
          </a:p>
        </p:txBody>
      </p:sp>
      <p:sp>
        <p:nvSpPr>
          <p:cNvPr id="4" name="TextBox 3">
            <a:extLst>
              <a:ext uri="{FF2B5EF4-FFF2-40B4-BE49-F238E27FC236}">
                <a16:creationId xmlns:a16="http://schemas.microsoft.com/office/drawing/2014/main" id="{1EB43130-1431-BA01-5502-FECEB87160C5}"/>
              </a:ext>
            </a:extLst>
          </p:cNvPr>
          <p:cNvSpPr txBox="1"/>
          <p:nvPr/>
        </p:nvSpPr>
        <p:spPr>
          <a:xfrm>
            <a:off x="1275962" y="2104356"/>
            <a:ext cx="8679802" cy="999633"/>
          </a:xfrm>
          <a:prstGeom prst="rect">
            <a:avLst/>
          </a:prstGeom>
          <a:noFill/>
        </p:spPr>
        <p:txBody>
          <a:bodyPr wrap="square">
            <a:spAutoFit/>
          </a:bodyPr>
          <a:lstStyle/>
          <a:p>
            <a:pPr>
              <a:lnSpc>
                <a:spcPts val="2375"/>
              </a:lnSpc>
            </a:pPr>
            <a:r>
              <a:rPr lang="en-US" sz="1800" dirty="0" err="1">
                <a:solidFill>
                  <a:srgbClr val="5B5F71"/>
                </a:solidFill>
                <a:latin typeface="Instrument Sans Medium" pitchFamily="34" charset="0"/>
                <a:ea typeface="Instrument Sans Medium" pitchFamily="34" charset="-122"/>
                <a:cs typeface="Instrument Sans Medium" pitchFamily="34" charset="-120"/>
              </a:rPr>
              <a:t>SonicSafe</a:t>
            </a:r>
            <a:r>
              <a:rPr lang="en-US" sz="1800" dirty="0">
                <a:solidFill>
                  <a:srgbClr val="5B5F71"/>
                </a:solidFill>
                <a:latin typeface="Instrument Sans Medium" pitchFamily="34" charset="0"/>
                <a:ea typeface="Instrument Sans Medium" pitchFamily="34" charset="-122"/>
                <a:cs typeface="Instrument Sans Medium" pitchFamily="34" charset="-120"/>
              </a:rPr>
              <a:t> offers a humane, eco-friendly solution to animal intrusion. Its solar and USB power, durability, and ease of use make it versatile. This device supports sustainable living and responsible land use.</a:t>
            </a:r>
            <a:endParaRPr lang="en-US" sz="1800" dirty="0"/>
          </a:p>
        </p:txBody>
      </p:sp>
      <p:pic>
        <p:nvPicPr>
          <p:cNvPr id="6" name="Picture 5">
            <a:extLst>
              <a:ext uri="{FF2B5EF4-FFF2-40B4-BE49-F238E27FC236}">
                <a16:creationId xmlns:a16="http://schemas.microsoft.com/office/drawing/2014/main" id="{B14A81F9-841F-DDCC-D406-5C06D209D1FC}"/>
              </a:ext>
            </a:extLst>
          </p:cNvPr>
          <p:cNvPicPr>
            <a:picLocks noChangeAspect="1"/>
          </p:cNvPicPr>
          <p:nvPr/>
        </p:nvPicPr>
        <p:blipFill>
          <a:blip r:embed="rId2"/>
          <a:stretch>
            <a:fillRect/>
          </a:stretch>
        </p:blipFill>
        <p:spPr>
          <a:xfrm>
            <a:off x="8397551" y="2724539"/>
            <a:ext cx="3293706" cy="2987424"/>
          </a:xfrm>
          <a:prstGeom prst="rect">
            <a:avLst/>
          </a:prstGeom>
        </p:spPr>
      </p:pic>
    </p:spTree>
    <p:extLst>
      <p:ext uri="{BB962C8B-B14F-4D97-AF65-F5344CB8AC3E}">
        <p14:creationId xmlns:p14="http://schemas.microsoft.com/office/powerpoint/2010/main" val="2741563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1CC99D-E705-451C-3A30-79D443414A49}"/>
              </a:ext>
            </a:extLst>
          </p:cNvPr>
          <p:cNvSpPr>
            <a:spLocks noGrp="1"/>
          </p:cNvSpPr>
          <p:nvPr>
            <p:ph type="title"/>
          </p:nvPr>
        </p:nvSpPr>
        <p:spPr>
          <a:xfrm>
            <a:off x="1097280" y="429209"/>
            <a:ext cx="10058400" cy="3536302"/>
          </a:xfrm>
        </p:spPr>
        <p:txBody>
          <a:bodyPr>
            <a:normAutofit/>
          </a:bodyPr>
          <a:lstStyle/>
          <a:p>
            <a:pPr algn="ctr"/>
            <a:r>
              <a:rPr lang="en-US" sz="7200" b="1" dirty="0">
                <a:latin typeface="Times New Roman" panose="02020603050405020304" pitchFamily="18" charset="0"/>
                <a:cs typeface="Times New Roman" panose="02020603050405020304" pitchFamily="18" charset="0"/>
              </a:rPr>
              <a:t>THANK YOU</a:t>
            </a:r>
            <a:endParaRPr lang="en-IN" sz="7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45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2679-D1BB-A9CC-8316-E235FF40D88F}"/>
              </a:ext>
            </a:extLst>
          </p:cNvPr>
          <p:cNvSpPr>
            <a:spLocks noGrp="1"/>
          </p:cNvSpPr>
          <p:nvPr>
            <p:ph type="title"/>
          </p:nvPr>
        </p:nvSpPr>
        <p:spPr>
          <a:xfrm>
            <a:off x="1097280" y="81331"/>
            <a:ext cx="10058400" cy="1327454"/>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IN" sz="6600" b="1" spc="0" dirty="0">
                <a:ln/>
                <a:solidFill>
                  <a:schemeClr val="accent3"/>
                </a:solidFill>
              </a:rPr>
              <a:t>Index</a:t>
            </a:r>
          </a:p>
        </p:txBody>
      </p:sp>
      <p:sp>
        <p:nvSpPr>
          <p:cNvPr id="3" name="Content Placeholder 2">
            <a:extLst>
              <a:ext uri="{FF2B5EF4-FFF2-40B4-BE49-F238E27FC236}">
                <a16:creationId xmlns:a16="http://schemas.microsoft.com/office/drawing/2014/main" id="{344E5D6D-AC12-DE59-F32E-6065D7EE6B28}"/>
              </a:ext>
            </a:extLst>
          </p:cNvPr>
          <p:cNvSpPr>
            <a:spLocks noGrp="1"/>
          </p:cNvSpPr>
          <p:nvPr>
            <p:ph idx="1"/>
          </p:nvPr>
        </p:nvSpPr>
        <p:spPr>
          <a:xfrm>
            <a:off x="1194318" y="1922106"/>
            <a:ext cx="9961362" cy="3946988"/>
          </a:xfrm>
        </p:spPr>
        <p:txBody>
          <a:bodyPr>
            <a:normAutofit lnSpcReduction="10000"/>
          </a:bodyPr>
          <a:lstStyle/>
          <a:p>
            <a:pPr>
              <a:buFont typeface="Wingdings" panose="05000000000000000000" pitchFamily="2" charset="2"/>
              <a:buChar char="Ø"/>
            </a:pPr>
            <a:r>
              <a:rPr lang="en-IN" dirty="0"/>
              <a:t>Introduction</a:t>
            </a:r>
          </a:p>
          <a:p>
            <a:pPr>
              <a:buFont typeface="Wingdings" panose="05000000000000000000" pitchFamily="2" charset="2"/>
              <a:buChar char="Ø"/>
            </a:pPr>
            <a:r>
              <a:rPr lang="en-IN" dirty="0"/>
              <a:t>Execution Summary</a:t>
            </a:r>
          </a:p>
          <a:p>
            <a:pPr>
              <a:buFont typeface="Wingdings" panose="05000000000000000000" pitchFamily="2" charset="2"/>
              <a:buChar char="Ø"/>
            </a:pPr>
            <a:r>
              <a:rPr lang="en-IN" dirty="0"/>
              <a:t>Lean canvas</a:t>
            </a:r>
          </a:p>
          <a:p>
            <a:pPr>
              <a:buFont typeface="Wingdings" panose="05000000000000000000" pitchFamily="2" charset="2"/>
              <a:buChar char="Ø"/>
            </a:pPr>
            <a:r>
              <a:rPr lang="en-IN" dirty="0"/>
              <a:t>Company Description</a:t>
            </a:r>
          </a:p>
          <a:p>
            <a:pPr>
              <a:buFont typeface="Wingdings" panose="05000000000000000000" pitchFamily="2" charset="2"/>
              <a:buChar char="Ø"/>
            </a:pPr>
            <a:r>
              <a:rPr lang="en-IN" dirty="0"/>
              <a:t>Business Model</a:t>
            </a:r>
          </a:p>
          <a:p>
            <a:pPr>
              <a:buFont typeface="Wingdings" panose="05000000000000000000" pitchFamily="2" charset="2"/>
              <a:buChar char="Ø"/>
            </a:pPr>
            <a:r>
              <a:rPr lang="en-IN" dirty="0"/>
              <a:t>Market Analysis</a:t>
            </a:r>
          </a:p>
          <a:p>
            <a:pPr>
              <a:buFont typeface="Wingdings" panose="05000000000000000000" pitchFamily="2" charset="2"/>
              <a:buChar char="Ø"/>
            </a:pPr>
            <a:r>
              <a:rPr lang="en-IN" dirty="0"/>
              <a:t>Operational Plan</a:t>
            </a:r>
          </a:p>
          <a:p>
            <a:pPr>
              <a:buFont typeface="Wingdings" panose="05000000000000000000" pitchFamily="2" charset="2"/>
              <a:buChar char="Ø"/>
            </a:pPr>
            <a:r>
              <a:rPr lang="en-IN" dirty="0"/>
              <a:t>Financial Summary</a:t>
            </a:r>
          </a:p>
          <a:p>
            <a:pPr>
              <a:buFont typeface="Wingdings" panose="05000000000000000000" pitchFamily="2" charset="2"/>
              <a:buChar char="Ø"/>
            </a:pPr>
            <a:r>
              <a:rPr lang="en-IN" dirty="0"/>
              <a:t>Conclusion</a:t>
            </a:r>
          </a:p>
        </p:txBody>
      </p:sp>
    </p:spTree>
    <p:extLst>
      <p:ext uri="{BB962C8B-B14F-4D97-AF65-F5344CB8AC3E}">
        <p14:creationId xmlns:p14="http://schemas.microsoft.com/office/powerpoint/2010/main" val="127925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5D1E33-339E-620C-DE34-26DB8DEDD168}"/>
              </a:ext>
            </a:extLst>
          </p:cNvPr>
          <p:cNvSpPr>
            <a:spLocks noGrp="1"/>
          </p:cNvSpPr>
          <p:nvPr>
            <p:ph type="title"/>
          </p:nvPr>
        </p:nvSpPr>
        <p:spPr/>
        <p:txBody>
          <a:bodyPr/>
          <a:lstStyle/>
          <a:p>
            <a:endParaRPr lang="en-IN"/>
          </a:p>
        </p:txBody>
      </p:sp>
      <p:sp>
        <p:nvSpPr>
          <p:cNvPr id="7" name="Text Placeholder 6">
            <a:extLst>
              <a:ext uri="{FF2B5EF4-FFF2-40B4-BE49-F238E27FC236}">
                <a16:creationId xmlns:a16="http://schemas.microsoft.com/office/drawing/2014/main" id="{0622DB4A-743C-CE5A-09D8-235F916D7149}"/>
              </a:ext>
            </a:extLst>
          </p:cNvPr>
          <p:cNvSpPr>
            <a:spLocks noGrp="1"/>
          </p:cNvSpPr>
          <p:nvPr>
            <p:ph type="body" sz="half" idx="2"/>
          </p:nvPr>
        </p:nvSpPr>
        <p:spPr/>
        <p:txBody>
          <a:bodyPr/>
          <a:lstStyle/>
          <a:p>
            <a:endParaRPr lang="en-IN" dirty="0"/>
          </a:p>
        </p:txBody>
      </p:sp>
      <p:sp>
        <p:nvSpPr>
          <p:cNvPr id="10" name="TextBox 9">
            <a:extLst>
              <a:ext uri="{FF2B5EF4-FFF2-40B4-BE49-F238E27FC236}">
                <a16:creationId xmlns:a16="http://schemas.microsoft.com/office/drawing/2014/main" id="{6DFFDF83-34BF-08B2-05AB-9CEAEA7BFCA3}"/>
              </a:ext>
            </a:extLst>
          </p:cNvPr>
          <p:cNvSpPr txBox="1"/>
          <p:nvPr/>
        </p:nvSpPr>
        <p:spPr>
          <a:xfrm>
            <a:off x="4999037" y="2525084"/>
            <a:ext cx="5813342" cy="1546064"/>
          </a:xfrm>
          <a:prstGeom prst="rect">
            <a:avLst/>
          </a:prstGeom>
          <a:noFill/>
        </p:spPr>
        <p:txBody>
          <a:bodyPr wrap="square">
            <a:spAutoFit/>
          </a:bodyPr>
          <a:lstStyle/>
          <a:p>
            <a:pPr marL="0" indent="0" algn="l">
              <a:lnSpc>
                <a:spcPts val="2850"/>
              </a:lnSpc>
              <a:buNone/>
            </a:pPr>
            <a:r>
              <a:rPr lang="en-US" sz="1800" dirty="0" err="1">
                <a:solidFill>
                  <a:srgbClr val="5B5F71"/>
                </a:solidFill>
                <a:latin typeface="Instrument Sans Medium" pitchFamily="34" charset="0"/>
                <a:ea typeface="Instrument Sans Medium" pitchFamily="34" charset="-122"/>
                <a:cs typeface="Instrument Sans Medium" pitchFamily="34" charset="-120"/>
              </a:rPr>
              <a:t>SonicSafe</a:t>
            </a:r>
            <a:r>
              <a:rPr lang="en-US" sz="1800" dirty="0">
                <a:solidFill>
                  <a:srgbClr val="5B5F71"/>
                </a:solidFill>
                <a:latin typeface="Instrument Sans Medium" pitchFamily="34" charset="0"/>
                <a:ea typeface="Instrument Sans Medium" pitchFamily="34" charset="-122"/>
                <a:cs typeface="Instrument Sans Medium" pitchFamily="34" charset="-120"/>
              </a:rPr>
              <a:t> is an advanced, solar and USB-powered ultrasonic animal repellent. It protects outdoor spaces by deterring stray animals and birds without causing distress.</a:t>
            </a:r>
            <a:endParaRPr lang="en-US" sz="1800" dirty="0"/>
          </a:p>
        </p:txBody>
      </p:sp>
      <p:sp>
        <p:nvSpPr>
          <p:cNvPr id="11" name="Text 0">
            <a:extLst>
              <a:ext uri="{FF2B5EF4-FFF2-40B4-BE49-F238E27FC236}">
                <a16:creationId xmlns:a16="http://schemas.microsoft.com/office/drawing/2014/main" id="{8DE237B7-432F-460D-D210-89C0239287FC}"/>
              </a:ext>
            </a:extLst>
          </p:cNvPr>
          <p:cNvSpPr>
            <a:spLocks noGrp="1"/>
          </p:cNvSpPr>
          <p:nvPr>
            <p:ph idx="1"/>
          </p:nvPr>
        </p:nvSpPr>
        <p:spPr>
          <a:xfrm>
            <a:off x="4800600" y="1011756"/>
            <a:ext cx="6492875" cy="1016751"/>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Introducing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SonicSafe</a:t>
            </a:r>
            <a:endParaRPr lang="en-US" sz="4450" dirty="0"/>
          </a:p>
        </p:txBody>
      </p:sp>
      <p:pic>
        <p:nvPicPr>
          <p:cNvPr id="18" name="Picture 17">
            <a:extLst>
              <a:ext uri="{FF2B5EF4-FFF2-40B4-BE49-F238E27FC236}">
                <a16:creationId xmlns:a16="http://schemas.microsoft.com/office/drawing/2014/main" id="{2723926E-F61B-9493-5D28-07BF55BC5746}"/>
              </a:ext>
            </a:extLst>
          </p:cNvPr>
          <p:cNvPicPr>
            <a:picLocks noChangeAspect="1"/>
          </p:cNvPicPr>
          <p:nvPr/>
        </p:nvPicPr>
        <p:blipFill>
          <a:blip r:embed="rId2">
            <a:extLst>
              <a:ext uri="{28A0092B-C50C-407E-A947-70E740481C1C}">
                <a14:useLocalDpi xmlns:a14="http://schemas.microsoft.com/office/drawing/2010/main" val="0"/>
              </a:ext>
            </a:extLst>
          </a:blip>
          <a:srcRect l="15166" r="11335"/>
          <a:stretch/>
        </p:blipFill>
        <p:spPr>
          <a:xfrm>
            <a:off x="121921" y="199159"/>
            <a:ext cx="3840480" cy="6459682"/>
          </a:xfrm>
          <a:prstGeom prst="rect">
            <a:avLst/>
          </a:prstGeom>
        </p:spPr>
      </p:pic>
    </p:spTree>
    <p:extLst>
      <p:ext uri="{BB962C8B-B14F-4D97-AF65-F5344CB8AC3E}">
        <p14:creationId xmlns:p14="http://schemas.microsoft.com/office/powerpoint/2010/main" val="2719261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66292" y="759167"/>
            <a:ext cx="5697240"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Addressing Key Problems</a:t>
            </a:r>
            <a:endParaRPr lang="en-US" sz="3708" dirty="0"/>
          </a:p>
        </p:txBody>
      </p:sp>
      <p:sp>
        <p:nvSpPr>
          <p:cNvPr id="5" name="Text 2"/>
          <p:cNvSpPr/>
          <p:nvPr/>
        </p:nvSpPr>
        <p:spPr>
          <a:xfrm>
            <a:off x="966292" y="1722057"/>
            <a:ext cx="2362696" cy="295275"/>
          </a:xfrm>
          <a:prstGeom prst="rect">
            <a:avLst/>
          </a:prstGeom>
          <a:noFill/>
          <a:ln/>
        </p:spPr>
        <p:txBody>
          <a:bodyPr wrap="none" lIns="0" tIns="0" rIns="0" bIns="0" rtlCol="0" anchor="t"/>
          <a:lstStyle/>
          <a:p>
            <a:pPr marL="342900" indent="-342900">
              <a:lnSpc>
                <a:spcPts val="2292"/>
              </a:lnSpc>
              <a:buFont typeface="Arial" panose="020B0604020202020204" pitchFamily="34" charset="0"/>
              <a:buChar char="•"/>
            </a:pPr>
            <a:r>
              <a:rPr lang="en-US" sz="1833" dirty="0">
                <a:solidFill>
                  <a:srgbClr val="5B5F71"/>
                </a:solidFill>
                <a:latin typeface="Instrument Sans Semi Bold" pitchFamily="34" charset="0"/>
                <a:ea typeface="Instrument Sans Semi Bold" pitchFamily="34" charset="-122"/>
                <a:cs typeface="Instrument Sans Semi Bold" pitchFamily="34" charset="-120"/>
              </a:rPr>
              <a:t>Animal Intrusion</a:t>
            </a:r>
            <a:endParaRPr lang="en-US" sz="1833" dirty="0"/>
          </a:p>
        </p:txBody>
      </p:sp>
      <p:sp>
        <p:nvSpPr>
          <p:cNvPr id="6" name="Text 3"/>
          <p:cNvSpPr/>
          <p:nvPr/>
        </p:nvSpPr>
        <p:spPr>
          <a:xfrm>
            <a:off x="1307840" y="2204643"/>
            <a:ext cx="568275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Mitigating damage to farms and properties.</a:t>
            </a:r>
            <a:endParaRPr lang="en-US" sz="1458" dirty="0"/>
          </a:p>
        </p:txBody>
      </p:sp>
      <p:sp>
        <p:nvSpPr>
          <p:cNvPr id="8" name="Text 5"/>
          <p:cNvSpPr/>
          <p:nvPr/>
        </p:nvSpPr>
        <p:spPr>
          <a:xfrm>
            <a:off x="966292" y="2784969"/>
            <a:ext cx="2802533" cy="295275"/>
          </a:xfrm>
          <a:prstGeom prst="rect">
            <a:avLst/>
          </a:prstGeom>
          <a:noFill/>
          <a:ln/>
        </p:spPr>
        <p:txBody>
          <a:bodyPr wrap="none" lIns="0" tIns="0" rIns="0" bIns="0" rtlCol="0" anchor="t"/>
          <a:lstStyle/>
          <a:p>
            <a:pPr marL="342900" indent="-342900">
              <a:lnSpc>
                <a:spcPts val="2292"/>
              </a:lnSpc>
              <a:buFont typeface="Arial" panose="020B0604020202020204" pitchFamily="34" charset="0"/>
              <a:buChar char="•"/>
            </a:pPr>
            <a:r>
              <a:rPr lang="en-US" sz="1833" dirty="0">
                <a:solidFill>
                  <a:srgbClr val="5B5F71"/>
                </a:solidFill>
                <a:latin typeface="Instrument Sans Semi Bold" pitchFamily="34" charset="0"/>
                <a:ea typeface="Instrument Sans Semi Bold" pitchFamily="34" charset="-122"/>
                <a:cs typeface="Instrument Sans Semi Bold" pitchFamily="34" charset="-120"/>
              </a:rPr>
              <a:t>Crop &amp; Property Damage</a:t>
            </a:r>
            <a:endParaRPr lang="en-US" sz="1833" dirty="0"/>
          </a:p>
        </p:txBody>
      </p:sp>
      <p:sp>
        <p:nvSpPr>
          <p:cNvPr id="9" name="Text 6"/>
          <p:cNvSpPr/>
          <p:nvPr/>
        </p:nvSpPr>
        <p:spPr>
          <a:xfrm>
            <a:off x="1307840" y="3277790"/>
            <a:ext cx="568275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Reducing financial losses from animal activity.</a:t>
            </a:r>
            <a:endParaRPr lang="en-US" sz="1458" dirty="0"/>
          </a:p>
        </p:txBody>
      </p:sp>
      <p:sp>
        <p:nvSpPr>
          <p:cNvPr id="11" name="Text 8"/>
          <p:cNvSpPr/>
          <p:nvPr/>
        </p:nvSpPr>
        <p:spPr>
          <a:xfrm>
            <a:off x="1013778" y="3906788"/>
            <a:ext cx="3037979" cy="295275"/>
          </a:xfrm>
          <a:prstGeom prst="rect">
            <a:avLst/>
          </a:prstGeom>
          <a:noFill/>
          <a:ln/>
        </p:spPr>
        <p:txBody>
          <a:bodyPr wrap="none" lIns="0" tIns="0" rIns="0" bIns="0" rtlCol="0" anchor="t"/>
          <a:lstStyle/>
          <a:p>
            <a:pPr marL="342900" indent="-342900">
              <a:lnSpc>
                <a:spcPts val="2292"/>
              </a:lnSpc>
              <a:buFont typeface="Arial" panose="020B0604020202020204" pitchFamily="34" charset="0"/>
              <a:buChar char="•"/>
            </a:pPr>
            <a:r>
              <a:rPr lang="en-US" sz="1833" dirty="0">
                <a:solidFill>
                  <a:srgbClr val="5B5F71"/>
                </a:solidFill>
                <a:latin typeface="Instrument Sans Semi Bold" pitchFamily="34" charset="0"/>
                <a:ea typeface="Instrument Sans Semi Bold" pitchFamily="34" charset="-122"/>
                <a:cs typeface="Instrument Sans Semi Bold" pitchFamily="34" charset="-120"/>
              </a:rPr>
              <a:t>Lack of Humane Deterrents</a:t>
            </a:r>
            <a:endParaRPr lang="en-US" sz="1833" dirty="0"/>
          </a:p>
        </p:txBody>
      </p:sp>
      <p:sp>
        <p:nvSpPr>
          <p:cNvPr id="12" name="Text 9"/>
          <p:cNvSpPr/>
          <p:nvPr/>
        </p:nvSpPr>
        <p:spPr>
          <a:xfrm>
            <a:off x="1307840" y="4452614"/>
            <a:ext cx="568275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Providing ethical and legal solutions.</a:t>
            </a:r>
            <a:endParaRPr lang="en-US" sz="1458" dirty="0"/>
          </a:p>
        </p:txBody>
      </p:sp>
      <p:sp>
        <p:nvSpPr>
          <p:cNvPr id="14" name="Text 11"/>
          <p:cNvSpPr/>
          <p:nvPr/>
        </p:nvSpPr>
        <p:spPr>
          <a:xfrm>
            <a:off x="1013778" y="5028607"/>
            <a:ext cx="2822377" cy="295275"/>
          </a:xfrm>
          <a:prstGeom prst="rect">
            <a:avLst/>
          </a:prstGeom>
          <a:noFill/>
          <a:ln/>
        </p:spPr>
        <p:txBody>
          <a:bodyPr wrap="none" lIns="0" tIns="0" rIns="0" bIns="0" rtlCol="0" anchor="t"/>
          <a:lstStyle/>
          <a:p>
            <a:pPr marL="342900" indent="-342900">
              <a:lnSpc>
                <a:spcPts val="2292"/>
              </a:lnSpc>
              <a:buFont typeface="Arial" panose="020B0604020202020204" pitchFamily="34" charset="0"/>
              <a:buChar char="•"/>
            </a:pPr>
            <a:r>
              <a:rPr lang="en-US" sz="1833" dirty="0">
                <a:solidFill>
                  <a:srgbClr val="5B5F71"/>
                </a:solidFill>
                <a:latin typeface="Instrument Sans Semi Bold" pitchFamily="34" charset="0"/>
                <a:ea typeface="Instrument Sans Semi Bold" pitchFamily="34" charset="-122"/>
                <a:cs typeface="Instrument Sans Semi Bold" pitchFamily="34" charset="-120"/>
              </a:rPr>
              <a:t>High Cost &amp; Maintenance</a:t>
            </a:r>
            <a:endParaRPr lang="en-US" sz="1833" dirty="0"/>
          </a:p>
        </p:txBody>
      </p:sp>
      <p:sp>
        <p:nvSpPr>
          <p:cNvPr id="15" name="Text 12"/>
          <p:cNvSpPr/>
          <p:nvPr/>
        </p:nvSpPr>
        <p:spPr>
          <a:xfrm>
            <a:off x="1307840" y="5498026"/>
            <a:ext cx="568275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Offering an affordable, low-upkeep alternative.</a:t>
            </a:r>
            <a:endParaRPr lang="en-US" sz="1458" dirty="0"/>
          </a:p>
        </p:txBody>
      </p:sp>
      <p:grpSp>
        <p:nvGrpSpPr>
          <p:cNvPr id="21" name="Group 20">
            <a:extLst>
              <a:ext uri="{FF2B5EF4-FFF2-40B4-BE49-F238E27FC236}">
                <a16:creationId xmlns:a16="http://schemas.microsoft.com/office/drawing/2014/main" id="{BBCB8E47-062E-9D23-E16C-9C8B8C7EC9A0}"/>
              </a:ext>
            </a:extLst>
          </p:cNvPr>
          <p:cNvGrpSpPr/>
          <p:nvPr/>
        </p:nvGrpSpPr>
        <p:grpSpPr>
          <a:xfrm>
            <a:off x="10637368" y="6558950"/>
            <a:ext cx="988920" cy="132840"/>
            <a:chOff x="10637368" y="6558950"/>
            <a:chExt cx="988920" cy="13284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8" name="Ink 17">
                  <a:extLst>
                    <a:ext uri="{FF2B5EF4-FFF2-40B4-BE49-F238E27FC236}">
                      <a16:creationId xmlns:a16="http://schemas.microsoft.com/office/drawing/2014/main" id="{64B1F723-55A7-5589-A31A-1E57A24FE250}"/>
                    </a:ext>
                  </a:extLst>
                </p14:cNvPr>
                <p14:cNvContentPartPr/>
                <p14:nvPr/>
              </p14:nvContentPartPr>
              <p14:xfrm>
                <a:off x="10869928" y="6558950"/>
                <a:ext cx="736560" cy="104760"/>
              </p14:xfrm>
            </p:contentPart>
          </mc:Choice>
          <mc:Fallback xmlns="">
            <p:pic>
              <p:nvPicPr>
                <p:cNvPr id="18" name="Ink 17">
                  <a:extLst>
                    <a:ext uri="{FF2B5EF4-FFF2-40B4-BE49-F238E27FC236}">
                      <a16:creationId xmlns:a16="http://schemas.microsoft.com/office/drawing/2014/main" id="{64B1F723-55A7-5589-A31A-1E57A24FE250}"/>
                    </a:ext>
                  </a:extLst>
                </p:cNvPr>
                <p:cNvPicPr/>
                <p:nvPr/>
              </p:nvPicPr>
              <p:blipFill>
                <a:blip r:embed="rId4"/>
                <a:stretch>
                  <a:fillRect/>
                </a:stretch>
              </p:blipFill>
              <p:spPr>
                <a:xfrm>
                  <a:off x="10861288" y="6505310"/>
                  <a:ext cx="754200" cy="21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9" name="Ink 18">
                  <a:extLst>
                    <a:ext uri="{FF2B5EF4-FFF2-40B4-BE49-F238E27FC236}">
                      <a16:creationId xmlns:a16="http://schemas.microsoft.com/office/drawing/2014/main" id="{16BE920F-BF06-0932-D075-8A926A99B28F}"/>
                    </a:ext>
                  </a:extLst>
                </p14:cNvPr>
                <p14:cNvContentPartPr/>
                <p14:nvPr/>
              </p14:nvContentPartPr>
              <p14:xfrm>
                <a:off x="11194288" y="6651830"/>
                <a:ext cx="428760" cy="20160"/>
              </p14:xfrm>
            </p:contentPart>
          </mc:Choice>
          <mc:Fallback xmlns="">
            <p:pic>
              <p:nvPicPr>
                <p:cNvPr id="19" name="Ink 18">
                  <a:extLst>
                    <a:ext uri="{FF2B5EF4-FFF2-40B4-BE49-F238E27FC236}">
                      <a16:creationId xmlns:a16="http://schemas.microsoft.com/office/drawing/2014/main" id="{16BE920F-BF06-0932-D075-8A926A99B28F}"/>
                    </a:ext>
                  </a:extLst>
                </p:cNvPr>
                <p:cNvPicPr/>
                <p:nvPr/>
              </p:nvPicPr>
              <p:blipFill>
                <a:blip r:embed="rId6"/>
                <a:stretch>
                  <a:fillRect/>
                </a:stretch>
              </p:blipFill>
              <p:spPr>
                <a:xfrm>
                  <a:off x="11185288" y="6597830"/>
                  <a:ext cx="446400" cy="12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0" name="Ink 19">
                  <a:extLst>
                    <a:ext uri="{FF2B5EF4-FFF2-40B4-BE49-F238E27FC236}">
                      <a16:creationId xmlns:a16="http://schemas.microsoft.com/office/drawing/2014/main" id="{D107F6B3-F9D9-30B6-8284-25382AC7E3CA}"/>
                    </a:ext>
                  </a:extLst>
                </p14:cNvPr>
                <p14:cNvContentPartPr/>
                <p14:nvPr/>
              </p14:nvContentPartPr>
              <p14:xfrm>
                <a:off x="10637368" y="6652550"/>
                <a:ext cx="988920" cy="39240"/>
              </p14:xfrm>
            </p:contentPart>
          </mc:Choice>
          <mc:Fallback xmlns="">
            <p:pic>
              <p:nvPicPr>
                <p:cNvPr id="20" name="Ink 19">
                  <a:extLst>
                    <a:ext uri="{FF2B5EF4-FFF2-40B4-BE49-F238E27FC236}">
                      <a16:creationId xmlns:a16="http://schemas.microsoft.com/office/drawing/2014/main" id="{D107F6B3-F9D9-30B6-8284-25382AC7E3CA}"/>
                    </a:ext>
                  </a:extLst>
                </p:cNvPr>
                <p:cNvPicPr/>
                <p:nvPr/>
              </p:nvPicPr>
              <p:blipFill>
                <a:blip r:embed="rId8"/>
                <a:stretch>
                  <a:fillRect/>
                </a:stretch>
              </p:blipFill>
              <p:spPr>
                <a:xfrm>
                  <a:off x="10628368" y="6598550"/>
                  <a:ext cx="1006560" cy="14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AEAB8EAD-8EFE-E8EF-653B-8DFA54B8562C}"/>
                  </a:ext>
                </a:extLst>
              </p14:cNvPr>
              <p14:cNvContentPartPr/>
              <p14:nvPr/>
            </p14:nvContentPartPr>
            <p14:xfrm>
              <a:off x="10507048" y="5926430"/>
              <a:ext cx="1545840" cy="953280"/>
            </p14:xfrm>
          </p:contentPart>
        </mc:Choice>
        <mc:Fallback xmlns="">
          <p:pic>
            <p:nvPicPr>
              <p:cNvPr id="22" name="Ink 21">
                <a:extLst>
                  <a:ext uri="{FF2B5EF4-FFF2-40B4-BE49-F238E27FC236}">
                    <a16:creationId xmlns:a16="http://schemas.microsoft.com/office/drawing/2014/main" id="{AEAB8EAD-8EFE-E8EF-653B-8DFA54B8562C}"/>
                  </a:ext>
                </a:extLst>
              </p:cNvPr>
              <p:cNvPicPr/>
              <p:nvPr/>
            </p:nvPicPr>
            <p:blipFill>
              <a:blip r:embed="rId10"/>
              <a:stretch>
                <a:fillRect/>
              </a:stretch>
            </p:blipFill>
            <p:spPr>
              <a:xfrm>
                <a:off x="10444408" y="5863430"/>
                <a:ext cx="167148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7E60EDC2-376A-6728-E18B-52C8EEC641FB}"/>
                  </a:ext>
                </a:extLst>
              </p14:cNvPr>
              <p14:cNvContentPartPr/>
              <p14:nvPr/>
            </p14:nvContentPartPr>
            <p14:xfrm>
              <a:off x="10926088" y="6214283"/>
              <a:ext cx="1176120" cy="242640"/>
            </p14:xfrm>
          </p:contentPart>
        </mc:Choice>
        <mc:Fallback xmlns="">
          <p:pic>
            <p:nvPicPr>
              <p:cNvPr id="23" name="Ink 22">
                <a:extLst>
                  <a:ext uri="{FF2B5EF4-FFF2-40B4-BE49-F238E27FC236}">
                    <a16:creationId xmlns:a16="http://schemas.microsoft.com/office/drawing/2014/main" id="{7E60EDC2-376A-6728-E18B-52C8EEC641FB}"/>
                  </a:ext>
                </a:extLst>
              </p:cNvPr>
              <p:cNvPicPr/>
              <p:nvPr/>
            </p:nvPicPr>
            <p:blipFill>
              <a:blip r:embed="rId12"/>
              <a:stretch>
                <a:fillRect/>
              </a:stretch>
            </p:blipFill>
            <p:spPr>
              <a:xfrm>
                <a:off x="10863088" y="6151643"/>
                <a:ext cx="13017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E9362D62-FBE0-B346-F481-59EC21AD7BC3}"/>
                  </a:ext>
                </a:extLst>
              </p14:cNvPr>
              <p14:cNvContentPartPr/>
              <p14:nvPr/>
            </p14:nvContentPartPr>
            <p14:xfrm>
              <a:off x="-634592" y="1408643"/>
              <a:ext cx="360" cy="360"/>
            </p14:xfrm>
          </p:contentPart>
        </mc:Choice>
        <mc:Fallback xmlns="">
          <p:pic>
            <p:nvPicPr>
              <p:cNvPr id="24" name="Ink 23">
                <a:extLst>
                  <a:ext uri="{FF2B5EF4-FFF2-40B4-BE49-F238E27FC236}">
                    <a16:creationId xmlns:a16="http://schemas.microsoft.com/office/drawing/2014/main" id="{E9362D62-FBE0-B346-F481-59EC21AD7BC3}"/>
                  </a:ext>
                </a:extLst>
              </p:cNvPr>
              <p:cNvPicPr/>
              <p:nvPr/>
            </p:nvPicPr>
            <p:blipFill>
              <a:blip r:embed="rId14"/>
              <a:stretch>
                <a:fillRect/>
              </a:stretch>
            </p:blipFill>
            <p:spPr>
              <a:xfrm>
                <a:off x="-697232" y="1346003"/>
                <a:ext cx="126000" cy="126000"/>
              </a:xfrm>
              <a:prstGeom prst="rect">
                <a:avLst/>
              </a:prstGeom>
            </p:spPr>
          </p:pic>
        </mc:Fallback>
      </mc:AlternateContent>
      <p:pic>
        <p:nvPicPr>
          <p:cNvPr id="2" name="Image 0" descr="preencoded.png"/>
          <p:cNvPicPr>
            <a:picLocks noChangeAspect="1"/>
          </p:cNvPicPr>
          <p:nvPr/>
        </p:nvPicPr>
        <p:blipFill>
          <a:blip r:embed="rId15"/>
          <a:stretch>
            <a:fillRect/>
          </a:stretch>
        </p:blipFill>
        <p:spPr>
          <a:xfrm>
            <a:off x="7620000" y="-1"/>
            <a:ext cx="45720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4923-A7DB-075D-A94B-BE1A694342E0}"/>
              </a:ext>
            </a:extLst>
          </p:cNvPr>
          <p:cNvSpPr>
            <a:spLocks noGrp="1"/>
          </p:cNvSpPr>
          <p:nvPr>
            <p:ph type="title"/>
          </p:nvPr>
        </p:nvSpPr>
        <p:spPr/>
        <p:txBody>
          <a:bodyPr/>
          <a:lstStyle/>
          <a:p>
            <a:r>
              <a:rPr lang="en-US" sz="3600" dirty="0">
                <a:solidFill>
                  <a:schemeClr val="tx1"/>
                </a:solidFill>
                <a:latin typeface="Instrument Sans Semi Bold" pitchFamily="34" charset="0"/>
                <a:ea typeface="Instrument Sans Semi Bold" pitchFamily="34" charset="-122"/>
                <a:cs typeface="Instrument Sans Semi Bold" pitchFamily="34" charset="-120"/>
              </a:rPr>
              <a:t>The Innovative Solution</a:t>
            </a:r>
            <a:br>
              <a:rPr lang="en-US" sz="3600" dirty="0">
                <a:solidFill>
                  <a:srgbClr val="505468"/>
                </a:solidFill>
                <a:latin typeface="Instrument Sans Semi Bold" pitchFamily="34" charset="0"/>
                <a:ea typeface="Instrument Sans Semi Bold" pitchFamily="34" charset="-122"/>
                <a:cs typeface="Instrument Sans Semi Bold" pitchFamily="34" charset="-120"/>
              </a:rPr>
            </a:br>
            <a:endParaRPr lang="en-IN" dirty="0"/>
          </a:p>
        </p:txBody>
      </p:sp>
      <p:sp>
        <p:nvSpPr>
          <p:cNvPr id="4" name="Text Placeholder 3">
            <a:extLst>
              <a:ext uri="{FF2B5EF4-FFF2-40B4-BE49-F238E27FC236}">
                <a16:creationId xmlns:a16="http://schemas.microsoft.com/office/drawing/2014/main" id="{D80305A6-2CE5-1C44-025F-F28C1163B056}"/>
              </a:ext>
            </a:extLst>
          </p:cNvPr>
          <p:cNvSpPr>
            <a:spLocks noGrp="1"/>
          </p:cNvSpPr>
          <p:nvPr>
            <p:ph type="body" sz="half" idx="2"/>
          </p:nvPr>
        </p:nvSpPr>
        <p:spPr/>
        <p:txBody>
          <a:bodyPr/>
          <a:lstStyle/>
          <a:p>
            <a:endParaRPr lang="en-IN" dirty="0"/>
          </a:p>
        </p:txBody>
      </p:sp>
      <p:pic>
        <p:nvPicPr>
          <p:cNvPr id="5" name="Image 0" descr="preencoded.png">
            <a:extLst>
              <a:ext uri="{FF2B5EF4-FFF2-40B4-BE49-F238E27FC236}">
                <a16:creationId xmlns:a16="http://schemas.microsoft.com/office/drawing/2014/main" id="{D2CAA3C6-83EC-B009-647B-CDB2009858F3}"/>
              </a:ext>
            </a:extLst>
          </p:cNvPr>
          <p:cNvPicPr>
            <a:picLocks noChangeAspect="1"/>
          </p:cNvPicPr>
          <p:nvPr/>
        </p:nvPicPr>
        <p:blipFill>
          <a:blip r:embed="rId2"/>
          <a:stretch>
            <a:fillRect/>
          </a:stretch>
        </p:blipFill>
        <p:spPr>
          <a:xfrm>
            <a:off x="457200" y="2880360"/>
            <a:ext cx="3200400" cy="3383282"/>
          </a:xfrm>
          <a:prstGeom prst="rect">
            <a:avLst/>
          </a:prstGeom>
        </p:spPr>
      </p:pic>
      <p:sp>
        <p:nvSpPr>
          <p:cNvPr id="7" name="TextBox 6">
            <a:extLst>
              <a:ext uri="{FF2B5EF4-FFF2-40B4-BE49-F238E27FC236}">
                <a16:creationId xmlns:a16="http://schemas.microsoft.com/office/drawing/2014/main" id="{ECFB8149-D995-4060-4FCA-F5EDDAB8A2A6}"/>
              </a:ext>
            </a:extLst>
          </p:cNvPr>
          <p:cNvSpPr txBox="1"/>
          <p:nvPr/>
        </p:nvSpPr>
        <p:spPr>
          <a:xfrm>
            <a:off x="4720979" y="594359"/>
            <a:ext cx="5924939" cy="6740307"/>
          </a:xfrm>
          <a:prstGeom prst="rect">
            <a:avLst/>
          </a:prstGeom>
          <a:noFill/>
        </p:spPr>
        <p:txBody>
          <a:bodyPr wrap="square" rtlCol="0">
            <a:spAutoFit/>
          </a:bodyPr>
          <a:lstStyle/>
          <a:p>
            <a:r>
              <a:rPr lang="en-IN" b="1" dirty="0"/>
              <a:t>Dual Power</a:t>
            </a:r>
          </a:p>
          <a:p>
            <a:r>
              <a:rPr lang="en-IN" dirty="0"/>
              <a:t>Solar-powered with optional USB Charging</a:t>
            </a:r>
          </a:p>
          <a:p>
            <a:endParaRPr lang="en-IN" dirty="0"/>
          </a:p>
          <a:p>
            <a:r>
              <a:rPr lang="en-IN" b="1" dirty="0"/>
              <a:t>Ultrasonic Sound</a:t>
            </a:r>
          </a:p>
          <a:p>
            <a:r>
              <a:rPr lang="en-IN" dirty="0"/>
              <a:t>Emits high frequency sound waves up to 20KHz</a:t>
            </a:r>
          </a:p>
          <a:p>
            <a:endParaRPr lang="en-IN" b="1" dirty="0"/>
          </a:p>
          <a:p>
            <a:r>
              <a:rPr lang="en-IN" b="1" dirty="0"/>
              <a:t>Wide Coverage</a:t>
            </a:r>
          </a:p>
          <a:p>
            <a:r>
              <a:rPr lang="en-IN" dirty="0"/>
              <a:t>Covers 30 cents per device for broad protection</a:t>
            </a:r>
          </a:p>
          <a:p>
            <a:endParaRPr lang="en-IN" dirty="0"/>
          </a:p>
          <a:p>
            <a:r>
              <a:rPr lang="en-IN" b="1" dirty="0"/>
              <a:t>Eco-friendly</a:t>
            </a:r>
          </a:p>
          <a:p>
            <a:r>
              <a:rPr lang="en-IN" dirty="0"/>
              <a:t>Chemical free, non-lethal, humane</a:t>
            </a:r>
          </a:p>
          <a:p>
            <a:endParaRPr lang="en-IN" dirty="0"/>
          </a:p>
          <a:p>
            <a:r>
              <a:rPr lang="en-IN" b="1" dirty="0"/>
              <a:t>Adjustable Volume</a:t>
            </a:r>
          </a:p>
          <a:p>
            <a:r>
              <a:rPr lang="en-IN" dirty="0"/>
              <a:t>Control sound intensity based on need and environment</a:t>
            </a:r>
          </a:p>
          <a:p>
            <a:endParaRPr lang="en-IN" dirty="0"/>
          </a:p>
          <a:p>
            <a:r>
              <a:rPr lang="en-IN" b="1" dirty="0"/>
              <a:t>Weather Resistant</a:t>
            </a:r>
          </a:p>
          <a:p>
            <a:r>
              <a:rPr lang="en-IN" dirty="0"/>
              <a:t>Built to withstand outdoor conditions</a:t>
            </a:r>
          </a:p>
          <a:p>
            <a:endParaRPr lang="en-IN" dirty="0"/>
          </a:p>
          <a:p>
            <a:r>
              <a:rPr lang="en-IN" b="1" dirty="0"/>
              <a:t>Portable Design</a:t>
            </a:r>
          </a:p>
          <a:p>
            <a:r>
              <a:rPr lang="en-IN" dirty="0"/>
              <a:t>Lightweight and easy to move or install</a:t>
            </a:r>
          </a:p>
          <a:p>
            <a:endParaRPr lang="en-IN" b="1" dirty="0"/>
          </a:p>
          <a:p>
            <a:endParaRPr lang="en-IN" dirty="0"/>
          </a:p>
          <a:p>
            <a:endParaRPr lang="en-IN" dirty="0"/>
          </a:p>
          <a:p>
            <a:endParaRPr lang="en-IN" dirty="0"/>
          </a:p>
        </p:txBody>
      </p:sp>
    </p:spTree>
    <p:extLst>
      <p:ext uri="{BB962C8B-B14F-4D97-AF65-F5344CB8AC3E}">
        <p14:creationId xmlns:p14="http://schemas.microsoft.com/office/powerpoint/2010/main" val="204465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02EA-8322-A339-D25E-1600CBA337B7}"/>
              </a:ext>
            </a:extLst>
          </p:cNvPr>
          <p:cNvSpPr>
            <a:spLocks noGrp="1"/>
          </p:cNvSpPr>
          <p:nvPr>
            <p:ph type="title"/>
          </p:nvPr>
        </p:nvSpPr>
        <p:spPr>
          <a:xfrm>
            <a:off x="1225420" y="697147"/>
            <a:ext cx="10058400" cy="590477"/>
          </a:xfrm>
        </p:spPr>
        <p:txBody>
          <a:bodyPr>
            <a:normAutofit/>
          </a:bodyPr>
          <a:lstStyle/>
          <a:p>
            <a:r>
              <a:rPr lang="en-IN" sz="3200" dirty="0">
                <a:latin typeface="Times New Roman" panose="02020603050405020304" pitchFamily="18" charset="0"/>
                <a:cs typeface="Times New Roman" panose="02020603050405020304" pitchFamily="18" charset="0"/>
              </a:rPr>
              <a:t>Execution Summary</a:t>
            </a:r>
          </a:p>
        </p:txBody>
      </p:sp>
      <p:sp>
        <p:nvSpPr>
          <p:cNvPr id="3" name="Rectangle 2">
            <a:extLst>
              <a:ext uri="{FF2B5EF4-FFF2-40B4-BE49-F238E27FC236}">
                <a16:creationId xmlns:a16="http://schemas.microsoft.com/office/drawing/2014/main" id="{A42E869E-7A14-B5B9-4C33-DBE84CC003C1}"/>
              </a:ext>
            </a:extLst>
          </p:cNvPr>
          <p:cNvSpPr>
            <a:spLocks noGrp="1" noChangeArrowheads="1"/>
          </p:cNvSpPr>
          <p:nvPr/>
        </p:nvSpPr>
        <p:spPr bwMode="auto">
          <a:xfrm>
            <a:off x="1225420" y="1630941"/>
            <a:ext cx="9633858"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b="1" dirty="0">
                <a:solidFill>
                  <a:schemeClr val="tx1"/>
                </a:solidFill>
                <a:latin typeface="Times New Roman" panose="02020603050405020304" pitchFamily="18" charset="0"/>
                <a:cs typeface="Times New Roman" panose="02020603050405020304" pitchFamily="18" charset="0"/>
              </a:rPr>
              <a:t>Sonic safe</a:t>
            </a:r>
            <a:r>
              <a:rPr kumimoji="0" lang="en-US" altLang="en-US" sz="24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a solar and USB-powered ultrasonic animal repellent designed to protect outdoor spaces using high-frequency sound and motion sensors. It safely deters animals like monkeys, dogs, wild boars, and birds without harming them. Ideal for farmers, gardeners, homeowners, factories, and outdoor dining spaces, it’s eco-friendly, non-lethal, weather-resistant, and easy to use.</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to lead in humane, sustainable outdoor protection.</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mission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to </a:t>
            </a:r>
            <a:r>
              <a:rPr lang="en-US" altLang="en-US" sz="2400" dirty="0">
                <a:solidFill>
                  <a:schemeClr val="tx1"/>
                </a:solidFill>
                <a:latin typeface="Times New Roman" panose="02020603050405020304" pitchFamily="18" charset="0"/>
                <a:cs typeface="Times New Roman" panose="02020603050405020304" pitchFamily="18" charset="0"/>
              </a:rPr>
              <a:t>deliver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simple, safe, and eco-friendly solution for keeping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animals away without harm.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230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A71E-F5AA-1E69-BB33-3B5B4750A75A}"/>
              </a:ext>
            </a:extLst>
          </p:cNvPr>
          <p:cNvSpPr>
            <a:spLocks noGrp="1"/>
          </p:cNvSpPr>
          <p:nvPr>
            <p:ph type="title"/>
          </p:nvPr>
        </p:nvSpPr>
        <p:spPr>
          <a:xfrm>
            <a:off x="177800" y="454199"/>
            <a:ext cx="10058400" cy="1252948"/>
          </a:xfrm>
        </p:spPr>
        <p:txBody>
          <a:bodyPr/>
          <a:lstStyle/>
          <a:p>
            <a:r>
              <a:rPr lang="en-US" b="1" dirty="0"/>
              <a:t>LEAN CANVAS</a:t>
            </a:r>
            <a:endParaRPr lang="en-IN" b="1" dirty="0"/>
          </a:p>
        </p:txBody>
      </p:sp>
      <p:pic>
        <p:nvPicPr>
          <p:cNvPr id="7" name="Content Placeholder 6">
            <a:extLst>
              <a:ext uri="{FF2B5EF4-FFF2-40B4-BE49-F238E27FC236}">
                <a16:creationId xmlns:a16="http://schemas.microsoft.com/office/drawing/2014/main" id="{FFFEBFD1-E126-AED7-BEC3-E44D2FE616B4}"/>
              </a:ext>
            </a:extLst>
          </p:cNvPr>
          <p:cNvPicPr>
            <a:picLocks noGrp="1" noChangeAspect="1"/>
          </p:cNvPicPr>
          <p:nvPr>
            <p:ph idx="1"/>
          </p:nvPr>
        </p:nvPicPr>
        <p:blipFill>
          <a:blip r:embed="rId2"/>
          <a:stretch>
            <a:fillRect/>
          </a:stretch>
        </p:blipFill>
        <p:spPr>
          <a:xfrm>
            <a:off x="4241801" y="67733"/>
            <a:ext cx="7205132" cy="6087534"/>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CF0F5E7-D99E-4691-98EE-668CB8E2E748}"/>
                  </a:ext>
                </a:extLst>
              </p14:cNvPr>
              <p14:cNvContentPartPr/>
              <p14:nvPr/>
            </p14:nvContentPartPr>
            <p14:xfrm>
              <a:off x="2852987" y="1769507"/>
              <a:ext cx="1253880" cy="102240"/>
            </p14:xfrm>
          </p:contentPart>
        </mc:Choice>
        <mc:Fallback xmlns="">
          <p:pic>
            <p:nvPicPr>
              <p:cNvPr id="8" name="Ink 7">
                <a:extLst>
                  <a:ext uri="{FF2B5EF4-FFF2-40B4-BE49-F238E27FC236}">
                    <a16:creationId xmlns:a16="http://schemas.microsoft.com/office/drawing/2014/main" id="{3CF0F5E7-D99E-4691-98EE-668CB8E2E748}"/>
                  </a:ext>
                </a:extLst>
              </p:cNvPr>
              <p:cNvPicPr/>
              <p:nvPr/>
            </p:nvPicPr>
            <p:blipFill>
              <a:blip r:embed="rId4"/>
              <a:stretch>
                <a:fillRect/>
              </a:stretch>
            </p:blipFill>
            <p:spPr>
              <a:xfrm>
                <a:off x="2789987" y="1706867"/>
                <a:ext cx="1379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4DFC27F-4401-3890-D11E-D82390253C1A}"/>
                  </a:ext>
                </a:extLst>
              </p14:cNvPr>
              <p14:cNvContentPartPr/>
              <p14:nvPr/>
            </p14:nvContentPartPr>
            <p14:xfrm>
              <a:off x="1210667" y="1777787"/>
              <a:ext cx="2201760" cy="26280"/>
            </p14:xfrm>
          </p:contentPart>
        </mc:Choice>
        <mc:Fallback xmlns="">
          <p:pic>
            <p:nvPicPr>
              <p:cNvPr id="10" name="Ink 9">
                <a:extLst>
                  <a:ext uri="{FF2B5EF4-FFF2-40B4-BE49-F238E27FC236}">
                    <a16:creationId xmlns:a16="http://schemas.microsoft.com/office/drawing/2014/main" id="{24DFC27F-4401-3890-D11E-D82390253C1A}"/>
                  </a:ext>
                </a:extLst>
              </p:cNvPr>
              <p:cNvPicPr/>
              <p:nvPr/>
            </p:nvPicPr>
            <p:blipFill>
              <a:blip r:embed="rId6"/>
              <a:stretch>
                <a:fillRect/>
              </a:stretch>
            </p:blipFill>
            <p:spPr>
              <a:xfrm>
                <a:off x="1148027" y="1714787"/>
                <a:ext cx="2327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C692601-7573-7AF2-95C1-8CB67E2A7BDA}"/>
                  </a:ext>
                </a:extLst>
              </p14:cNvPr>
              <p14:cNvContentPartPr/>
              <p14:nvPr/>
            </p14:nvContentPartPr>
            <p14:xfrm>
              <a:off x="4173827" y="1752227"/>
              <a:ext cx="360" cy="360"/>
            </p14:xfrm>
          </p:contentPart>
        </mc:Choice>
        <mc:Fallback xmlns="">
          <p:pic>
            <p:nvPicPr>
              <p:cNvPr id="11" name="Ink 10">
                <a:extLst>
                  <a:ext uri="{FF2B5EF4-FFF2-40B4-BE49-F238E27FC236}">
                    <a16:creationId xmlns:a16="http://schemas.microsoft.com/office/drawing/2014/main" id="{2C692601-7573-7AF2-95C1-8CB67E2A7BDA}"/>
                  </a:ext>
                </a:extLst>
              </p:cNvPr>
              <p:cNvPicPr/>
              <p:nvPr/>
            </p:nvPicPr>
            <p:blipFill>
              <a:blip r:embed="rId8"/>
              <a:stretch>
                <a:fillRect/>
              </a:stretch>
            </p:blipFill>
            <p:spPr>
              <a:xfrm>
                <a:off x="4111187" y="1689587"/>
                <a:ext cx="126000" cy="126000"/>
              </a:xfrm>
              <a:prstGeom prst="rect">
                <a:avLst/>
              </a:prstGeom>
            </p:spPr>
          </p:pic>
        </mc:Fallback>
      </mc:AlternateContent>
    </p:spTree>
    <p:extLst>
      <p:ext uri="{BB962C8B-B14F-4D97-AF65-F5344CB8AC3E}">
        <p14:creationId xmlns:p14="http://schemas.microsoft.com/office/powerpoint/2010/main" val="101673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CE8E-F7D1-06B3-5A94-2E470F5CEC48}"/>
              </a:ext>
            </a:extLst>
          </p:cNvPr>
          <p:cNvSpPr>
            <a:spLocks noGrp="1"/>
          </p:cNvSpPr>
          <p:nvPr>
            <p:ph type="title"/>
          </p:nvPr>
        </p:nvSpPr>
        <p:spPr/>
        <p:txBody>
          <a:bodyPr/>
          <a:lstStyle/>
          <a:p>
            <a:r>
              <a:rPr lang="en-US" dirty="0"/>
              <a:t>COMPANY DESCRIPTION </a:t>
            </a:r>
            <a:br>
              <a:rPr lang="en-US" dirty="0"/>
            </a:br>
            <a:endParaRPr lang="en-IN" dirty="0"/>
          </a:p>
        </p:txBody>
      </p:sp>
      <p:sp>
        <p:nvSpPr>
          <p:cNvPr id="3" name="Content Placeholder 2">
            <a:extLst>
              <a:ext uri="{FF2B5EF4-FFF2-40B4-BE49-F238E27FC236}">
                <a16:creationId xmlns:a16="http://schemas.microsoft.com/office/drawing/2014/main" id="{DA18BE94-1291-E3B1-285C-817E60D7F4FA}"/>
              </a:ext>
            </a:extLst>
          </p:cNvPr>
          <p:cNvSpPr>
            <a:spLocks noGrp="1"/>
          </p:cNvSpPr>
          <p:nvPr>
            <p:ph idx="1"/>
          </p:nvPr>
        </p:nvSpPr>
        <p:spPr/>
        <p:txBody>
          <a:bodyPr>
            <a:normAutofit fontScale="92500" lnSpcReduction="10000"/>
          </a:bodyPr>
          <a:lstStyle/>
          <a:p>
            <a:r>
              <a:rPr lang="en-US" dirty="0"/>
              <a:t>Business Name: Sonic Safe</a:t>
            </a:r>
          </a:p>
          <a:p>
            <a:r>
              <a:rPr lang="en-US" dirty="0"/>
              <a:t>Logo: </a:t>
            </a:r>
          </a:p>
          <a:p>
            <a:endParaRPr lang="en-US" dirty="0"/>
          </a:p>
          <a:p>
            <a:r>
              <a:rPr lang="en-US" dirty="0"/>
              <a:t>Business Type: Private Startup</a:t>
            </a:r>
          </a:p>
          <a:p>
            <a:r>
              <a:rPr lang="en-US" dirty="0"/>
              <a:t>Business Structure: Partnership or Private Limited Company (recommended for growth, </a:t>
            </a:r>
          </a:p>
          <a:p>
            <a:r>
              <a:rPr lang="en-US" dirty="0"/>
              <a:t>liability protection, and technology investment)</a:t>
            </a:r>
          </a:p>
          <a:p>
            <a:r>
              <a:rPr lang="en-US" dirty="0"/>
              <a:t>Stage: Early-stage, pre-revenue startup</a:t>
            </a:r>
          </a:p>
          <a:p>
            <a:r>
              <a:rPr lang="en-US" dirty="0"/>
              <a:t>Founded: 2025</a:t>
            </a:r>
          </a:p>
          <a:p>
            <a:endParaRPr lang="en-IN" dirty="0"/>
          </a:p>
          <a:p>
            <a:r>
              <a:rPr lang="en-IN" dirty="0"/>
              <a:t>Long term Vision : To become most trusted name in humane animal intrusion control across India. </a:t>
            </a:r>
          </a:p>
        </p:txBody>
      </p:sp>
      <p:pic>
        <p:nvPicPr>
          <p:cNvPr id="16" name="Picture 15">
            <a:extLst>
              <a:ext uri="{FF2B5EF4-FFF2-40B4-BE49-F238E27FC236}">
                <a16:creationId xmlns:a16="http://schemas.microsoft.com/office/drawing/2014/main" id="{D7FB9B3E-4CFB-FDEB-89B1-004AD5B1D784}"/>
              </a:ext>
            </a:extLst>
          </p:cNvPr>
          <p:cNvPicPr>
            <a:picLocks/>
          </p:cNvPicPr>
          <p:nvPr/>
        </p:nvPicPr>
        <p:blipFill>
          <a:blip r:embed="rId2" cstate="print"/>
          <a:srcRect t="10085" b="19327"/>
          <a:stretch/>
        </p:blipFill>
        <p:spPr>
          <a:xfrm>
            <a:off x="1944576" y="2105906"/>
            <a:ext cx="1433105" cy="1001187"/>
          </a:xfrm>
          <a:prstGeom prst="ellipse">
            <a:avLst/>
          </a:prstGeom>
          <a:ln>
            <a:noFill/>
          </a:ln>
          <a:effectLst>
            <a:softEdge rad="101600"/>
          </a:effectLst>
        </p:spPr>
      </p:pic>
    </p:spTree>
    <p:extLst>
      <p:ext uri="{BB962C8B-B14F-4D97-AF65-F5344CB8AC3E}">
        <p14:creationId xmlns:p14="http://schemas.microsoft.com/office/powerpoint/2010/main" val="183849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595DF3A-BC8A-727E-FD18-D6C15DEBCA1A}"/>
              </a:ext>
            </a:extLst>
          </p:cNvPr>
          <p:cNvSpPr/>
          <p:nvPr/>
        </p:nvSpPr>
        <p:spPr>
          <a:xfrm>
            <a:off x="441028" y="346472"/>
            <a:ext cx="5798840" cy="393700"/>
          </a:xfrm>
          <a:prstGeom prst="rect">
            <a:avLst/>
          </a:prstGeom>
          <a:noFill/>
          <a:ln/>
        </p:spPr>
        <p:txBody>
          <a:bodyPr wrap="none" lIns="0" tIns="0" rIns="0" bIns="0" rtlCol="0" anchor="t"/>
          <a:lstStyle/>
          <a:p>
            <a:pPr>
              <a:lnSpc>
                <a:spcPts val="3083"/>
              </a:lnSpc>
            </a:pPr>
            <a:r>
              <a:rPr lang="en-US" sz="2458" b="1" dirty="0">
                <a:solidFill>
                  <a:srgbClr val="000000"/>
                </a:solidFill>
                <a:latin typeface="Inter Bold" pitchFamily="34" charset="0"/>
                <a:ea typeface="Inter Bold" pitchFamily="34" charset="-122"/>
                <a:cs typeface="Inter Bold" pitchFamily="34" charset="-120"/>
              </a:rPr>
              <a:t>Business Model</a:t>
            </a:r>
            <a:endParaRPr lang="en-US" sz="2458" dirty="0"/>
          </a:p>
        </p:txBody>
      </p:sp>
      <p:sp>
        <p:nvSpPr>
          <p:cNvPr id="3" name="Text 2">
            <a:extLst>
              <a:ext uri="{FF2B5EF4-FFF2-40B4-BE49-F238E27FC236}">
                <a16:creationId xmlns:a16="http://schemas.microsoft.com/office/drawing/2014/main" id="{CFCE27FD-407F-16ED-3A12-30CE5A27861B}"/>
              </a:ext>
            </a:extLst>
          </p:cNvPr>
          <p:cNvSpPr/>
          <p:nvPr/>
        </p:nvSpPr>
        <p:spPr>
          <a:xfrm>
            <a:off x="441028" y="1461493"/>
            <a:ext cx="1575098" cy="196949"/>
          </a:xfrm>
          <a:prstGeom prst="rect">
            <a:avLst/>
          </a:prstGeom>
          <a:noFill/>
          <a:ln/>
        </p:spPr>
        <p:txBody>
          <a:bodyPr wrap="none" lIns="0" tIns="0" rIns="0" bIns="0" rtlCol="0" anchor="t"/>
          <a:lstStyle/>
          <a:p>
            <a:pPr>
              <a:lnSpc>
                <a:spcPts val="1542"/>
              </a:lnSpc>
            </a:pPr>
            <a:r>
              <a:rPr lang="en-US" sz="2400" b="1" dirty="0">
                <a:solidFill>
                  <a:srgbClr val="000000"/>
                </a:solidFill>
                <a:latin typeface="Inter Bold" pitchFamily="34" charset="0"/>
                <a:ea typeface="Inter Bold" pitchFamily="34" charset="-122"/>
                <a:cs typeface="Inter Bold" pitchFamily="34" charset="-120"/>
              </a:rPr>
              <a:t>Distribution &amp; Sales</a:t>
            </a:r>
            <a:endParaRPr lang="en-US" sz="2400" dirty="0"/>
          </a:p>
        </p:txBody>
      </p:sp>
      <p:sp>
        <p:nvSpPr>
          <p:cNvPr id="4" name="Text 3">
            <a:extLst>
              <a:ext uri="{FF2B5EF4-FFF2-40B4-BE49-F238E27FC236}">
                <a16:creationId xmlns:a16="http://schemas.microsoft.com/office/drawing/2014/main" id="{36D27910-D117-6166-9916-7304FFF4434F}"/>
              </a:ext>
            </a:extLst>
          </p:cNvPr>
          <p:cNvSpPr/>
          <p:nvPr/>
        </p:nvSpPr>
        <p:spPr>
          <a:xfrm>
            <a:off x="441027" y="1784449"/>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Direct sales at exhibitions, agri-fairs, gardening outlets</a:t>
            </a:r>
            <a:endParaRPr lang="en-US" sz="1400" dirty="0"/>
          </a:p>
        </p:txBody>
      </p:sp>
      <p:sp>
        <p:nvSpPr>
          <p:cNvPr id="5" name="Text 4">
            <a:extLst>
              <a:ext uri="{FF2B5EF4-FFF2-40B4-BE49-F238E27FC236}">
                <a16:creationId xmlns:a16="http://schemas.microsoft.com/office/drawing/2014/main" id="{0CAFD281-FE85-B174-7084-08717E5D558E}"/>
              </a:ext>
            </a:extLst>
          </p:cNvPr>
          <p:cNvSpPr/>
          <p:nvPr/>
        </p:nvSpPr>
        <p:spPr>
          <a:xfrm>
            <a:off x="441027" y="2030115"/>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Commission-based local agents and field representatives</a:t>
            </a:r>
            <a:endParaRPr lang="en-US" sz="1400" dirty="0"/>
          </a:p>
        </p:txBody>
      </p:sp>
      <p:sp>
        <p:nvSpPr>
          <p:cNvPr id="6" name="Text 6">
            <a:extLst>
              <a:ext uri="{FF2B5EF4-FFF2-40B4-BE49-F238E27FC236}">
                <a16:creationId xmlns:a16="http://schemas.microsoft.com/office/drawing/2014/main" id="{E066A18E-ECE4-E9AD-D252-65463CEB32B9}"/>
              </a:ext>
            </a:extLst>
          </p:cNvPr>
          <p:cNvSpPr/>
          <p:nvPr/>
        </p:nvSpPr>
        <p:spPr>
          <a:xfrm>
            <a:off x="441028" y="2603401"/>
            <a:ext cx="1575098" cy="196949"/>
          </a:xfrm>
          <a:prstGeom prst="rect">
            <a:avLst/>
          </a:prstGeom>
          <a:noFill/>
          <a:ln/>
        </p:spPr>
        <p:txBody>
          <a:bodyPr wrap="none" lIns="0" tIns="0" rIns="0" bIns="0" rtlCol="0" anchor="t"/>
          <a:lstStyle/>
          <a:p>
            <a:pPr>
              <a:lnSpc>
                <a:spcPts val="1542"/>
              </a:lnSpc>
            </a:pPr>
            <a:r>
              <a:rPr lang="en-US" sz="2400" b="1" dirty="0">
                <a:solidFill>
                  <a:srgbClr val="000000"/>
                </a:solidFill>
                <a:latin typeface="Inter Bold" pitchFamily="34" charset="0"/>
                <a:ea typeface="Inter Bold" pitchFamily="34" charset="-122"/>
                <a:cs typeface="Inter Bold" pitchFamily="34" charset="-120"/>
              </a:rPr>
              <a:t>Target Customers</a:t>
            </a:r>
            <a:endParaRPr lang="en-US" sz="2400" dirty="0"/>
          </a:p>
        </p:txBody>
      </p:sp>
      <p:sp>
        <p:nvSpPr>
          <p:cNvPr id="7" name="Text 7">
            <a:extLst>
              <a:ext uri="{FF2B5EF4-FFF2-40B4-BE49-F238E27FC236}">
                <a16:creationId xmlns:a16="http://schemas.microsoft.com/office/drawing/2014/main" id="{21F0888C-0881-402A-9DDD-7A48F5F975B7}"/>
              </a:ext>
            </a:extLst>
          </p:cNvPr>
          <p:cNvSpPr/>
          <p:nvPr/>
        </p:nvSpPr>
        <p:spPr>
          <a:xfrm>
            <a:off x="441027" y="2926358"/>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Small to medium-scale farmers</a:t>
            </a:r>
            <a:endParaRPr lang="en-US" sz="1400" dirty="0"/>
          </a:p>
        </p:txBody>
      </p:sp>
      <p:sp>
        <p:nvSpPr>
          <p:cNvPr id="8" name="Text 8">
            <a:extLst>
              <a:ext uri="{FF2B5EF4-FFF2-40B4-BE49-F238E27FC236}">
                <a16:creationId xmlns:a16="http://schemas.microsoft.com/office/drawing/2014/main" id="{40EB34A2-40EE-AB46-7C7E-F6255AB6A995}"/>
              </a:ext>
            </a:extLst>
          </p:cNvPr>
          <p:cNvSpPr/>
          <p:nvPr/>
        </p:nvSpPr>
        <p:spPr>
          <a:xfrm>
            <a:off x="441027" y="3172024"/>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Gardeners and nursery owners</a:t>
            </a:r>
            <a:endParaRPr lang="en-US" sz="1400" dirty="0"/>
          </a:p>
        </p:txBody>
      </p:sp>
      <p:sp>
        <p:nvSpPr>
          <p:cNvPr id="9" name="Text 10">
            <a:extLst>
              <a:ext uri="{FF2B5EF4-FFF2-40B4-BE49-F238E27FC236}">
                <a16:creationId xmlns:a16="http://schemas.microsoft.com/office/drawing/2014/main" id="{DEC8A0BB-0B69-5CD5-FE27-4C0A6476E6FE}"/>
              </a:ext>
            </a:extLst>
          </p:cNvPr>
          <p:cNvSpPr/>
          <p:nvPr/>
        </p:nvSpPr>
        <p:spPr>
          <a:xfrm>
            <a:off x="429617" y="3429000"/>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Factory, warehouse, restaurant, hotel owners</a:t>
            </a:r>
            <a:endParaRPr lang="en-US" sz="1400" dirty="0"/>
          </a:p>
        </p:txBody>
      </p:sp>
      <p:grpSp>
        <p:nvGrpSpPr>
          <p:cNvPr id="61" name="Group 60">
            <a:extLst>
              <a:ext uri="{FF2B5EF4-FFF2-40B4-BE49-F238E27FC236}">
                <a16:creationId xmlns:a16="http://schemas.microsoft.com/office/drawing/2014/main" id="{828C11BD-6BDB-E8EC-62D1-3357BB4D9C03}"/>
              </a:ext>
            </a:extLst>
          </p:cNvPr>
          <p:cNvGrpSpPr/>
          <p:nvPr/>
        </p:nvGrpSpPr>
        <p:grpSpPr>
          <a:xfrm>
            <a:off x="3503363" y="4366073"/>
            <a:ext cx="2658200" cy="1672616"/>
            <a:chOff x="3780333" y="4494114"/>
            <a:chExt cx="2236887" cy="1570334"/>
          </a:xfrm>
        </p:grpSpPr>
        <p:sp>
          <p:nvSpPr>
            <p:cNvPr id="20" name="Text 27">
              <a:extLst>
                <a:ext uri="{FF2B5EF4-FFF2-40B4-BE49-F238E27FC236}">
                  <a16:creationId xmlns:a16="http://schemas.microsoft.com/office/drawing/2014/main" id="{6655C65A-A81E-7843-CC03-CF21B3276BFD}"/>
                </a:ext>
              </a:extLst>
            </p:cNvPr>
            <p:cNvSpPr/>
            <p:nvPr/>
          </p:nvSpPr>
          <p:spPr>
            <a:xfrm>
              <a:off x="3780334" y="4494114"/>
              <a:ext cx="1575098" cy="196949"/>
            </a:xfrm>
            <a:prstGeom prst="rect">
              <a:avLst/>
            </a:prstGeom>
            <a:noFill/>
            <a:ln/>
          </p:spPr>
          <p:txBody>
            <a:bodyPr wrap="none" lIns="0" tIns="0" rIns="0" bIns="0" rtlCol="0" anchor="t"/>
            <a:lstStyle/>
            <a:p>
              <a:pPr>
                <a:lnSpc>
                  <a:spcPts val="1542"/>
                </a:lnSpc>
              </a:pPr>
              <a:r>
                <a:rPr lang="en-US" sz="2400" b="1" dirty="0">
                  <a:solidFill>
                    <a:srgbClr val="272525"/>
                  </a:solidFill>
                  <a:latin typeface="Inter Bold" pitchFamily="34" charset="0"/>
                  <a:ea typeface="Inter Bold" pitchFamily="34" charset="-122"/>
                  <a:cs typeface="Inter Bold" pitchFamily="34" charset="-120"/>
                </a:rPr>
                <a:t>Sales Force</a:t>
              </a:r>
              <a:endParaRPr lang="en-US" sz="2400" dirty="0"/>
            </a:p>
          </p:txBody>
        </p:sp>
        <p:sp>
          <p:nvSpPr>
            <p:cNvPr id="21" name="Text 28">
              <a:extLst>
                <a:ext uri="{FF2B5EF4-FFF2-40B4-BE49-F238E27FC236}">
                  <a16:creationId xmlns:a16="http://schemas.microsoft.com/office/drawing/2014/main" id="{EA659E9B-E330-6646-4A2D-4AF20EB3A721}"/>
                </a:ext>
              </a:extLst>
            </p:cNvPr>
            <p:cNvSpPr/>
            <p:nvPr/>
          </p:nvSpPr>
          <p:spPr>
            <a:xfrm>
              <a:off x="3780333" y="4766668"/>
              <a:ext cx="2236887"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Trained field sales team/commissioned agents</a:t>
              </a:r>
              <a:endParaRPr lang="en-US" sz="1400" dirty="0"/>
            </a:p>
          </p:txBody>
        </p:sp>
        <p:sp>
          <p:nvSpPr>
            <p:cNvPr id="22" name="Text 29">
              <a:extLst>
                <a:ext uri="{FF2B5EF4-FFF2-40B4-BE49-F238E27FC236}">
                  <a16:creationId xmlns:a16="http://schemas.microsoft.com/office/drawing/2014/main" id="{B4FA28FD-AEFD-55FB-8559-9D39ED45A4C5}"/>
                </a:ext>
              </a:extLst>
            </p:cNvPr>
            <p:cNvSpPr/>
            <p:nvPr/>
          </p:nvSpPr>
          <p:spPr>
            <a:xfrm>
              <a:off x="3780333" y="5213945"/>
              <a:ext cx="2236887"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Collaboration: agri extension workers, NGOs</a:t>
              </a:r>
              <a:endParaRPr lang="en-US" sz="1400" dirty="0"/>
            </a:p>
          </p:txBody>
        </p:sp>
        <p:sp>
          <p:nvSpPr>
            <p:cNvPr id="23" name="Text 30">
              <a:extLst>
                <a:ext uri="{FF2B5EF4-FFF2-40B4-BE49-F238E27FC236}">
                  <a16:creationId xmlns:a16="http://schemas.microsoft.com/office/drawing/2014/main" id="{AB2A368F-F076-D4ED-E719-E385A6E49EA9}"/>
                </a:ext>
              </a:extLst>
            </p:cNvPr>
            <p:cNvSpPr/>
            <p:nvPr/>
          </p:nvSpPr>
          <p:spPr>
            <a:xfrm>
              <a:off x="3780333" y="5661223"/>
              <a:ext cx="2236887"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Retailers/local shopkeepers as partners</a:t>
              </a:r>
              <a:endParaRPr lang="en-US" sz="1400" dirty="0"/>
            </a:p>
          </p:txBody>
        </p:sp>
      </p:grpSp>
      <p:sp>
        <p:nvSpPr>
          <p:cNvPr id="27" name="Text 33">
            <a:extLst>
              <a:ext uri="{FF2B5EF4-FFF2-40B4-BE49-F238E27FC236}">
                <a16:creationId xmlns:a16="http://schemas.microsoft.com/office/drawing/2014/main" id="{F73F3967-6465-C3C6-EFEC-39E07605553D}"/>
              </a:ext>
            </a:extLst>
          </p:cNvPr>
          <p:cNvSpPr/>
          <p:nvPr/>
        </p:nvSpPr>
        <p:spPr>
          <a:xfrm>
            <a:off x="6647160" y="4422527"/>
            <a:ext cx="1575098" cy="196949"/>
          </a:xfrm>
          <a:prstGeom prst="rect">
            <a:avLst/>
          </a:prstGeom>
          <a:noFill/>
          <a:ln/>
        </p:spPr>
        <p:txBody>
          <a:bodyPr wrap="none" lIns="0" tIns="0" rIns="0" bIns="0" rtlCol="0" anchor="t"/>
          <a:lstStyle/>
          <a:p>
            <a:pPr>
              <a:lnSpc>
                <a:spcPts val="1542"/>
              </a:lnSpc>
            </a:pPr>
            <a:r>
              <a:rPr lang="en-US" sz="2400" b="1" dirty="0">
                <a:solidFill>
                  <a:srgbClr val="272525"/>
                </a:solidFill>
                <a:latin typeface="Inter Bold" pitchFamily="34" charset="0"/>
                <a:ea typeface="Inter Bold" pitchFamily="34" charset="-122"/>
                <a:cs typeface="Inter Bold" pitchFamily="34" charset="-120"/>
              </a:rPr>
              <a:t>Revenue Model</a:t>
            </a:r>
            <a:endParaRPr lang="en-US" sz="2400" dirty="0"/>
          </a:p>
        </p:txBody>
      </p:sp>
      <p:sp>
        <p:nvSpPr>
          <p:cNvPr id="28" name="Text 34">
            <a:extLst>
              <a:ext uri="{FF2B5EF4-FFF2-40B4-BE49-F238E27FC236}">
                <a16:creationId xmlns:a16="http://schemas.microsoft.com/office/drawing/2014/main" id="{01F6C075-7C37-8BE1-CE1A-94A2020DB702}"/>
              </a:ext>
            </a:extLst>
          </p:cNvPr>
          <p:cNvSpPr/>
          <p:nvPr/>
        </p:nvSpPr>
        <p:spPr>
          <a:xfrm>
            <a:off x="6647160" y="4766668"/>
            <a:ext cx="2236887"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Sales partners/agents earn commission per unit</a:t>
            </a:r>
            <a:endParaRPr lang="en-US" sz="1400" dirty="0"/>
          </a:p>
        </p:txBody>
      </p:sp>
      <p:sp>
        <p:nvSpPr>
          <p:cNvPr id="29" name="Text 35">
            <a:extLst>
              <a:ext uri="{FF2B5EF4-FFF2-40B4-BE49-F238E27FC236}">
                <a16:creationId xmlns:a16="http://schemas.microsoft.com/office/drawing/2014/main" id="{80E1A98D-3DAA-3D26-AD68-0C71973CC663}"/>
              </a:ext>
            </a:extLst>
          </p:cNvPr>
          <p:cNvSpPr/>
          <p:nvPr/>
        </p:nvSpPr>
        <p:spPr>
          <a:xfrm>
            <a:off x="6647160" y="5213945"/>
            <a:ext cx="2236887"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Example: ₹150–₹250 per unit</a:t>
            </a:r>
            <a:endParaRPr lang="en-US" sz="1400" dirty="0"/>
          </a:p>
        </p:txBody>
      </p:sp>
      <p:sp>
        <p:nvSpPr>
          <p:cNvPr id="32" name="Text 37">
            <a:extLst>
              <a:ext uri="{FF2B5EF4-FFF2-40B4-BE49-F238E27FC236}">
                <a16:creationId xmlns:a16="http://schemas.microsoft.com/office/drawing/2014/main" id="{60E55B98-AB3E-9267-06FD-94152F534F87}"/>
              </a:ext>
            </a:extLst>
          </p:cNvPr>
          <p:cNvSpPr/>
          <p:nvPr/>
        </p:nvSpPr>
        <p:spPr>
          <a:xfrm>
            <a:off x="9513987" y="4494114"/>
            <a:ext cx="1575098" cy="196949"/>
          </a:xfrm>
          <a:prstGeom prst="rect">
            <a:avLst/>
          </a:prstGeom>
          <a:noFill/>
          <a:ln/>
        </p:spPr>
        <p:txBody>
          <a:bodyPr wrap="none" lIns="0" tIns="0" rIns="0" bIns="0" rtlCol="0" anchor="t"/>
          <a:lstStyle/>
          <a:p>
            <a:pPr>
              <a:lnSpc>
                <a:spcPts val="1542"/>
              </a:lnSpc>
            </a:pPr>
            <a:r>
              <a:rPr lang="en-US" sz="2400" b="1" dirty="0">
                <a:solidFill>
                  <a:srgbClr val="272525"/>
                </a:solidFill>
                <a:latin typeface="Inter Bold" pitchFamily="34" charset="0"/>
                <a:ea typeface="Inter Bold" pitchFamily="34" charset="-122"/>
                <a:cs typeface="Inter Bold" pitchFamily="34" charset="-120"/>
              </a:rPr>
              <a:t>Training &amp; Support</a:t>
            </a:r>
            <a:endParaRPr lang="en-US" sz="2400" dirty="0"/>
          </a:p>
        </p:txBody>
      </p:sp>
      <p:sp>
        <p:nvSpPr>
          <p:cNvPr id="33" name="Text 38">
            <a:extLst>
              <a:ext uri="{FF2B5EF4-FFF2-40B4-BE49-F238E27FC236}">
                <a16:creationId xmlns:a16="http://schemas.microsoft.com/office/drawing/2014/main" id="{C8F0A0B3-0785-AC5C-3C9D-C3A1EF95F833}"/>
              </a:ext>
            </a:extLst>
          </p:cNvPr>
          <p:cNvSpPr/>
          <p:nvPr/>
        </p:nvSpPr>
        <p:spPr>
          <a:xfrm>
            <a:off x="9513987" y="4766668"/>
            <a:ext cx="2236986"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Sales reps: simple training manual, demo kit</a:t>
            </a:r>
            <a:endParaRPr lang="en-US" sz="1400" dirty="0"/>
          </a:p>
        </p:txBody>
      </p:sp>
      <p:sp>
        <p:nvSpPr>
          <p:cNvPr id="34" name="Text 39">
            <a:extLst>
              <a:ext uri="{FF2B5EF4-FFF2-40B4-BE49-F238E27FC236}">
                <a16:creationId xmlns:a16="http://schemas.microsoft.com/office/drawing/2014/main" id="{06D77636-7CF6-54B8-D48A-D6136AFC38CB}"/>
              </a:ext>
            </a:extLst>
          </p:cNvPr>
          <p:cNvSpPr/>
          <p:nvPr/>
        </p:nvSpPr>
        <p:spPr>
          <a:xfrm>
            <a:off x="9513987" y="5213945"/>
            <a:ext cx="2236986"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Customers: user manual, basic troubleshooting guide</a:t>
            </a:r>
            <a:endParaRPr lang="en-US" sz="1400" dirty="0"/>
          </a:p>
        </p:txBody>
      </p:sp>
      <p:sp>
        <p:nvSpPr>
          <p:cNvPr id="35" name="Text 11">
            <a:extLst>
              <a:ext uri="{FF2B5EF4-FFF2-40B4-BE49-F238E27FC236}">
                <a16:creationId xmlns:a16="http://schemas.microsoft.com/office/drawing/2014/main" id="{D6036715-FA85-F5F6-1ED0-E631CC19BFA5}"/>
              </a:ext>
            </a:extLst>
          </p:cNvPr>
          <p:cNvSpPr/>
          <p:nvPr/>
        </p:nvSpPr>
        <p:spPr>
          <a:xfrm>
            <a:off x="5374014" y="1434299"/>
            <a:ext cx="1575098" cy="196949"/>
          </a:xfrm>
          <a:prstGeom prst="rect">
            <a:avLst/>
          </a:prstGeom>
          <a:noFill/>
          <a:ln/>
        </p:spPr>
        <p:txBody>
          <a:bodyPr wrap="none" lIns="0" tIns="0" rIns="0" bIns="0" rtlCol="0" anchor="t"/>
          <a:lstStyle/>
          <a:p>
            <a:pPr>
              <a:lnSpc>
                <a:spcPts val="1542"/>
              </a:lnSpc>
            </a:pPr>
            <a:r>
              <a:rPr lang="en-US" sz="2400" b="1" dirty="0">
                <a:solidFill>
                  <a:srgbClr val="000000"/>
                </a:solidFill>
                <a:latin typeface="Inter Bold" pitchFamily="34" charset="0"/>
                <a:ea typeface="Inter Bold" pitchFamily="34" charset="-122"/>
                <a:cs typeface="Inter Bold" pitchFamily="34" charset="-120"/>
              </a:rPr>
              <a:t>Product Offering</a:t>
            </a:r>
            <a:endParaRPr lang="en-US" sz="2400" dirty="0"/>
          </a:p>
        </p:txBody>
      </p:sp>
      <p:sp>
        <p:nvSpPr>
          <p:cNvPr id="36" name="Text 12">
            <a:extLst>
              <a:ext uri="{FF2B5EF4-FFF2-40B4-BE49-F238E27FC236}">
                <a16:creationId xmlns:a16="http://schemas.microsoft.com/office/drawing/2014/main" id="{3089662A-7412-E1E5-4C4F-A678CFB63D1B}"/>
              </a:ext>
            </a:extLst>
          </p:cNvPr>
          <p:cNvSpPr/>
          <p:nvPr/>
        </p:nvSpPr>
        <p:spPr>
          <a:xfrm>
            <a:off x="5374014" y="1757255"/>
            <a:ext cx="3564632" cy="403225"/>
          </a:xfrm>
          <a:prstGeom prst="rect">
            <a:avLst/>
          </a:prstGeom>
          <a:noFill/>
          <a:ln/>
        </p:spPr>
        <p:txBody>
          <a:bodyPr wrap="square" lIns="0" tIns="0" rIns="0" bIns="0" rtlCol="0" anchor="t"/>
          <a:lstStyle/>
          <a:p>
            <a:pPr>
              <a:lnSpc>
                <a:spcPts val="1583"/>
              </a:lnSpc>
            </a:pPr>
            <a:r>
              <a:rPr lang="en-US" sz="1400" dirty="0">
                <a:solidFill>
                  <a:srgbClr val="272525"/>
                </a:solidFill>
                <a:latin typeface="Inter" pitchFamily="34" charset="0"/>
                <a:ea typeface="Inter" pitchFamily="34" charset="-122"/>
                <a:cs typeface="Inter" pitchFamily="34" charset="-120"/>
              </a:rPr>
              <a:t>Solar + USB powered ultrasonic animal repellent with motion sensor.</a:t>
            </a:r>
            <a:endParaRPr lang="en-US" sz="1400" dirty="0"/>
          </a:p>
        </p:txBody>
      </p:sp>
      <p:sp>
        <p:nvSpPr>
          <p:cNvPr id="37" name="Text 13">
            <a:extLst>
              <a:ext uri="{FF2B5EF4-FFF2-40B4-BE49-F238E27FC236}">
                <a16:creationId xmlns:a16="http://schemas.microsoft.com/office/drawing/2014/main" id="{CDFCA019-0784-D101-00BA-D52A7B324F45}"/>
              </a:ext>
            </a:extLst>
          </p:cNvPr>
          <p:cNvSpPr/>
          <p:nvPr/>
        </p:nvSpPr>
        <p:spPr>
          <a:xfrm>
            <a:off x="5374014" y="2273888"/>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Single-unit pack: For small areas</a:t>
            </a:r>
            <a:endParaRPr lang="en-US" sz="1400" dirty="0"/>
          </a:p>
        </p:txBody>
      </p:sp>
      <p:sp>
        <p:nvSpPr>
          <p:cNvPr id="38" name="Text 14">
            <a:extLst>
              <a:ext uri="{FF2B5EF4-FFF2-40B4-BE49-F238E27FC236}">
                <a16:creationId xmlns:a16="http://schemas.microsoft.com/office/drawing/2014/main" id="{2C0C0E0A-E5D2-E202-F75D-789E73AA26CB}"/>
              </a:ext>
            </a:extLst>
          </p:cNvPr>
          <p:cNvSpPr/>
          <p:nvPr/>
        </p:nvSpPr>
        <p:spPr>
          <a:xfrm>
            <a:off x="5374014" y="2519553"/>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Triple-unit combo pack: For large coverage</a:t>
            </a:r>
            <a:endParaRPr lang="en-US" sz="1400" dirty="0"/>
          </a:p>
        </p:txBody>
      </p:sp>
      <p:sp>
        <p:nvSpPr>
          <p:cNvPr id="39" name="Text 15">
            <a:extLst>
              <a:ext uri="{FF2B5EF4-FFF2-40B4-BE49-F238E27FC236}">
                <a16:creationId xmlns:a16="http://schemas.microsoft.com/office/drawing/2014/main" id="{78981EA2-86CD-905D-1AF1-CDB7EA22A971}"/>
              </a:ext>
            </a:extLst>
          </p:cNvPr>
          <p:cNvSpPr/>
          <p:nvPr/>
        </p:nvSpPr>
        <p:spPr>
          <a:xfrm>
            <a:off x="5374014" y="2765219"/>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Optional add-ons: Mounting accessories</a:t>
            </a:r>
            <a:endParaRPr lang="en-US" sz="1400" dirty="0"/>
          </a:p>
        </p:txBody>
      </p:sp>
      <p:sp>
        <p:nvSpPr>
          <p:cNvPr id="40" name="Text 16">
            <a:extLst>
              <a:ext uri="{FF2B5EF4-FFF2-40B4-BE49-F238E27FC236}">
                <a16:creationId xmlns:a16="http://schemas.microsoft.com/office/drawing/2014/main" id="{C961275D-5A44-A769-1478-0DFCA43E0EF2}"/>
              </a:ext>
            </a:extLst>
          </p:cNvPr>
          <p:cNvSpPr/>
          <p:nvPr/>
        </p:nvSpPr>
        <p:spPr>
          <a:xfrm>
            <a:off x="9513987" y="1457032"/>
            <a:ext cx="1575098" cy="196949"/>
          </a:xfrm>
          <a:prstGeom prst="rect">
            <a:avLst/>
          </a:prstGeom>
          <a:noFill/>
          <a:ln/>
        </p:spPr>
        <p:txBody>
          <a:bodyPr wrap="none" lIns="0" tIns="0" rIns="0" bIns="0" rtlCol="0" anchor="t"/>
          <a:lstStyle/>
          <a:p>
            <a:pPr>
              <a:lnSpc>
                <a:spcPts val="1542"/>
              </a:lnSpc>
            </a:pPr>
            <a:r>
              <a:rPr lang="en-US" sz="2400" b="1" dirty="0">
                <a:solidFill>
                  <a:srgbClr val="000000"/>
                </a:solidFill>
                <a:latin typeface="Inter Bold" pitchFamily="34" charset="0"/>
                <a:ea typeface="Inter Bold" pitchFamily="34" charset="-122"/>
                <a:cs typeface="Inter Bold" pitchFamily="34" charset="-120"/>
              </a:rPr>
              <a:t>Pricing (INR)</a:t>
            </a:r>
            <a:endParaRPr lang="en-US" sz="2400" dirty="0"/>
          </a:p>
        </p:txBody>
      </p:sp>
      <p:sp>
        <p:nvSpPr>
          <p:cNvPr id="41" name="Text 17">
            <a:extLst>
              <a:ext uri="{FF2B5EF4-FFF2-40B4-BE49-F238E27FC236}">
                <a16:creationId xmlns:a16="http://schemas.microsoft.com/office/drawing/2014/main" id="{BE6BABE3-8DF2-F137-4132-B9E4D8EF23E0}"/>
              </a:ext>
            </a:extLst>
          </p:cNvPr>
          <p:cNvSpPr/>
          <p:nvPr/>
        </p:nvSpPr>
        <p:spPr>
          <a:xfrm>
            <a:off x="9513987" y="1864219"/>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Single Unit: ₹2,800</a:t>
            </a:r>
            <a:endParaRPr lang="en-US" sz="1400" dirty="0"/>
          </a:p>
        </p:txBody>
      </p:sp>
      <p:sp>
        <p:nvSpPr>
          <p:cNvPr id="43" name="Text 18">
            <a:extLst>
              <a:ext uri="{FF2B5EF4-FFF2-40B4-BE49-F238E27FC236}">
                <a16:creationId xmlns:a16="http://schemas.microsoft.com/office/drawing/2014/main" id="{162FB0AC-8B93-C413-BCE2-51A95B102DB8}"/>
              </a:ext>
            </a:extLst>
          </p:cNvPr>
          <p:cNvSpPr/>
          <p:nvPr/>
        </p:nvSpPr>
        <p:spPr>
          <a:xfrm>
            <a:off x="9513987" y="2241000"/>
            <a:ext cx="3564632"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Combo Pack (3 Units): ₹7,560 </a:t>
            </a:r>
          </a:p>
          <a:p>
            <a:pPr>
              <a:lnSpc>
                <a:spcPts val="1583"/>
              </a:lnSpc>
              <a:buSzPct val="100000"/>
            </a:pPr>
            <a:r>
              <a:rPr lang="en-US" sz="1400" dirty="0">
                <a:solidFill>
                  <a:srgbClr val="272525"/>
                </a:solidFill>
                <a:latin typeface="Inter" pitchFamily="34" charset="0"/>
                <a:ea typeface="Inter" pitchFamily="34" charset="-122"/>
                <a:cs typeface="Inter" pitchFamily="34" charset="-120"/>
              </a:rPr>
              <a:t>	(10% discount)</a:t>
            </a:r>
            <a:endParaRPr lang="en-US" sz="1400" dirty="0"/>
          </a:p>
        </p:txBody>
      </p:sp>
      <p:grpSp>
        <p:nvGrpSpPr>
          <p:cNvPr id="60" name="Group 59">
            <a:extLst>
              <a:ext uri="{FF2B5EF4-FFF2-40B4-BE49-F238E27FC236}">
                <a16:creationId xmlns:a16="http://schemas.microsoft.com/office/drawing/2014/main" id="{27917CCE-140D-39B5-DA7C-65A9690F73E9}"/>
              </a:ext>
            </a:extLst>
          </p:cNvPr>
          <p:cNvGrpSpPr/>
          <p:nvPr/>
        </p:nvGrpSpPr>
        <p:grpSpPr>
          <a:xfrm>
            <a:off x="419261" y="4362699"/>
            <a:ext cx="2236887" cy="1614388"/>
            <a:chOff x="5387233" y="3484807"/>
            <a:chExt cx="2236887" cy="1614388"/>
          </a:xfrm>
        </p:grpSpPr>
        <p:sp>
          <p:nvSpPr>
            <p:cNvPr id="55" name="Text 21">
              <a:extLst>
                <a:ext uri="{FF2B5EF4-FFF2-40B4-BE49-F238E27FC236}">
                  <a16:creationId xmlns:a16="http://schemas.microsoft.com/office/drawing/2014/main" id="{A24BE616-26B1-CB28-006A-0FEC6F20A3A6}"/>
                </a:ext>
              </a:extLst>
            </p:cNvPr>
            <p:cNvSpPr/>
            <p:nvPr/>
          </p:nvSpPr>
          <p:spPr>
            <a:xfrm>
              <a:off x="5387233" y="3484807"/>
              <a:ext cx="1575098" cy="196949"/>
            </a:xfrm>
            <a:prstGeom prst="rect">
              <a:avLst/>
            </a:prstGeom>
            <a:noFill/>
            <a:ln/>
          </p:spPr>
          <p:txBody>
            <a:bodyPr wrap="none" lIns="0" tIns="0" rIns="0" bIns="0" rtlCol="0" anchor="t"/>
            <a:lstStyle/>
            <a:p>
              <a:pPr>
                <a:lnSpc>
                  <a:spcPts val="1542"/>
                </a:lnSpc>
              </a:pPr>
              <a:r>
                <a:rPr lang="en-US" sz="2400" b="1" dirty="0">
                  <a:solidFill>
                    <a:srgbClr val="272525"/>
                  </a:solidFill>
                  <a:latin typeface="Inter Bold" pitchFamily="34" charset="0"/>
                  <a:ea typeface="Inter Bold" pitchFamily="34" charset="-122"/>
                  <a:cs typeface="Inter Bold" pitchFamily="34" charset="-120"/>
                </a:rPr>
                <a:t>Promotion</a:t>
              </a:r>
              <a:endParaRPr lang="en-US" sz="2400" dirty="0"/>
            </a:p>
          </p:txBody>
        </p:sp>
        <p:sp>
          <p:nvSpPr>
            <p:cNvPr id="56" name="Text 22">
              <a:extLst>
                <a:ext uri="{FF2B5EF4-FFF2-40B4-BE49-F238E27FC236}">
                  <a16:creationId xmlns:a16="http://schemas.microsoft.com/office/drawing/2014/main" id="{76F2FB8D-1EC2-686C-6090-1A5EC7B60014}"/>
                </a:ext>
              </a:extLst>
            </p:cNvPr>
            <p:cNvSpPr/>
            <p:nvPr/>
          </p:nvSpPr>
          <p:spPr>
            <a:xfrm>
              <a:off x="5387233" y="3757361"/>
              <a:ext cx="2236887"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Local ads: agri-shops, co-ops</a:t>
              </a:r>
              <a:endParaRPr lang="en-US" sz="1400" dirty="0"/>
            </a:p>
          </p:txBody>
        </p:sp>
        <p:sp>
          <p:nvSpPr>
            <p:cNvPr id="57" name="Text 23">
              <a:extLst>
                <a:ext uri="{FF2B5EF4-FFF2-40B4-BE49-F238E27FC236}">
                  <a16:creationId xmlns:a16="http://schemas.microsoft.com/office/drawing/2014/main" id="{B56BF510-80D7-CD93-ACC6-4A711F579B26}"/>
                </a:ext>
              </a:extLst>
            </p:cNvPr>
            <p:cNvSpPr/>
            <p:nvPr/>
          </p:nvSpPr>
          <p:spPr>
            <a:xfrm>
              <a:off x="5387233" y="4003026"/>
              <a:ext cx="2236887" cy="201613"/>
            </a:xfrm>
            <a:prstGeom prst="rect">
              <a:avLst/>
            </a:prstGeom>
            <a:noFill/>
            <a:ln/>
          </p:spPr>
          <p:txBody>
            <a:bodyPr wrap="non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Village-level agri-events</a:t>
              </a:r>
              <a:endParaRPr lang="en-US" sz="1400" dirty="0"/>
            </a:p>
          </p:txBody>
        </p:sp>
        <p:sp>
          <p:nvSpPr>
            <p:cNvPr id="58" name="Text 24">
              <a:extLst>
                <a:ext uri="{FF2B5EF4-FFF2-40B4-BE49-F238E27FC236}">
                  <a16:creationId xmlns:a16="http://schemas.microsoft.com/office/drawing/2014/main" id="{11C28C62-6573-D722-BC17-F99F5CA85D51}"/>
                </a:ext>
              </a:extLst>
            </p:cNvPr>
            <p:cNvSpPr/>
            <p:nvPr/>
          </p:nvSpPr>
          <p:spPr>
            <a:xfrm>
              <a:off x="5387233" y="4248691"/>
              <a:ext cx="2236887"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Social media reels in regional languages</a:t>
              </a:r>
              <a:endParaRPr lang="en-US" sz="1400" dirty="0"/>
            </a:p>
          </p:txBody>
        </p:sp>
        <p:sp>
          <p:nvSpPr>
            <p:cNvPr id="59" name="Text 25">
              <a:extLst>
                <a:ext uri="{FF2B5EF4-FFF2-40B4-BE49-F238E27FC236}">
                  <a16:creationId xmlns:a16="http://schemas.microsoft.com/office/drawing/2014/main" id="{C66FE361-ADE9-2F93-6F2B-135D02A720ED}"/>
                </a:ext>
              </a:extLst>
            </p:cNvPr>
            <p:cNvSpPr/>
            <p:nvPr/>
          </p:nvSpPr>
          <p:spPr>
            <a:xfrm>
              <a:off x="5387233" y="4695970"/>
              <a:ext cx="2236887" cy="403225"/>
            </a:xfrm>
            <a:prstGeom prst="rect">
              <a:avLst/>
            </a:prstGeom>
            <a:noFill/>
            <a:ln/>
          </p:spPr>
          <p:txBody>
            <a:bodyPr wrap="square" lIns="0" tIns="0" rIns="0" bIns="0" rtlCol="0" anchor="t"/>
            <a:lstStyle/>
            <a:p>
              <a:pPr marL="285739" indent="-285739">
                <a:lnSpc>
                  <a:spcPts val="1583"/>
                </a:lnSpc>
                <a:buSzPct val="100000"/>
                <a:buChar char="•"/>
              </a:pPr>
              <a:r>
                <a:rPr lang="en-US" sz="1400" dirty="0">
                  <a:solidFill>
                    <a:srgbClr val="272525"/>
                  </a:solidFill>
                  <a:latin typeface="Inter" pitchFamily="34" charset="0"/>
                  <a:ea typeface="Inter" pitchFamily="34" charset="-122"/>
                  <a:cs typeface="Inter" pitchFamily="34" charset="-120"/>
                </a:rPr>
                <a:t>Retail tie-ups: fertilizer, gardening stores</a:t>
              </a:r>
              <a:endParaRPr lang="en-US" sz="1400" dirty="0"/>
            </a:p>
          </p:txBody>
        </p:sp>
      </p:grpSp>
    </p:spTree>
    <p:extLst>
      <p:ext uri="{BB962C8B-B14F-4D97-AF65-F5344CB8AC3E}">
        <p14:creationId xmlns:p14="http://schemas.microsoft.com/office/powerpoint/2010/main" val="158318681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8771</TotalTime>
  <Words>883</Words>
  <Application>Microsoft Office PowerPoint</Application>
  <PresentationFormat>Widescreen</PresentationFormat>
  <Paragraphs>213</Paragraphs>
  <Slides>16</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Calibri</vt:lpstr>
      <vt:lpstr>Calibri Light</vt:lpstr>
      <vt:lpstr>Instrument Sans Medium</vt:lpstr>
      <vt:lpstr>Instrument Sans Semi Bold</vt:lpstr>
      <vt:lpstr>Inter</vt:lpstr>
      <vt:lpstr>Inter Bold</vt:lpstr>
      <vt:lpstr>Platypi Medium</vt:lpstr>
      <vt:lpstr>Source Serif Pro</vt:lpstr>
      <vt:lpstr>Times New Roman</vt:lpstr>
      <vt:lpstr>Wingdings</vt:lpstr>
      <vt:lpstr>Retrospect</vt:lpstr>
      <vt:lpstr>  SonicSafe  THE ANIMAL REPELLENT DEVICE </vt:lpstr>
      <vt:lpstr>Index</vt:lpstr>
      <vt:lpstr>PowerPoint Presentation</vt:lpstr>
      <vt:lpstr>PowerPoint Presentation</vt:lpstr>
      <vt:lpstr>The Innovative Solution </vt:lpstr>
      <vt:lpstr>Execution Summary</vt:lpstr>
      <vt:lpstr>LEAN CANVAS</vt:lpstr>
      <vt:lpstr>COMPANY DESCRIPTION  </vt:lpstr>
      <vt:lpstr>PowerPoint Presentation</vt:lpstr>
      <vt:lpstr>PowerPoint Presentation</vt:lpstr>
      <vt:lpstr>PowerPoint Presentation</vt:lpstr>
      <vt:lpstr>PowerPoint Presentation</vt:lpstr>
      <vt:lpstr>Long term Income Opportunity</vt:lpstr>
      <vt:lpstr>SonicSafe-Product Strengths</vt:lpstr>
      <vt:lpstr>Conclusion: A Sustainable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PREEMA</dc:creator>
  <cp:lastModifiedBy>Janishma Lewis</cp:lastModifiedBy>
  <cp:revision>26</cp:revision>
  <dcterms:created xsi:type="dcterms:W3CDTF">2025-04-21T16:01:43Z</dcterms:created>
  <dcterms:modified xsi:type="dcterms:W3CDTF">2025-06-14T10:17:45Z</dcterms:modified>
</cp:coreProperties>
</file>